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4" r:id="rId3"/>
    <p:sldId id="268" r:id="rId4"/>
    <p:sldId id="258" r:id="rId5"/>
    <p:sldId id="259" r:id="rId6"/>
    <p:sldId id="269" r:id="rId7"/>
    <p:sldId id="270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BADDA6-4BD8-2546-94D8-9059E5D76BC5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0EA43-3839-2443-A85B-8E504C6CB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878BD0-8FD0-E445-A4B6-FDCB4B941ECC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0FD39-AC0B-5047-8078-48D826ECE7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9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CAA417-C342-2047-B6AA-C0A7CBE7534F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57709-4CF5-B044-819D-7415E26AF1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6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6AB76-86C1-7C47-94FD-74CA542BC734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A338CB-2D04-7940-9FE9-9CD3BC9C21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6C94DD-5A9E-A447-8F4F-6DB2DEDCC9EA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86C8-6740-7944-AF54-C635F0CC6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6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B7AFC7-F2FD-A643-92C6-FFFF3A5AC286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341CA-F4D2-FC4F-B3C0-C1D72A14A5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3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0351C-2903-7D4C-A019-BC2E6EA4A983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1947-D487-0F41-BAAC-B429EAA4CE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0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896E62-A68D-8A46-8980-8FAB3E4C19F0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39E19-A2E1-0E4F-AF91-45F8335FC7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6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CE931B-B6CA-CD48-B1C3-5A716F53F3B9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AF23F-3DFD-AB44-BE58-8FA66C70C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1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AF205B-0F82-B443-9474-136210D0FEA7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45420-68BD-CF45-A813-7E9ADF0A3A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2E499E-8FDB-2648-B06C-21DD67BB3BB2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56230-F528-124C-B786-03664B736D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5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79EBFFF-FF13-F644-B5EB-BA102CC16F00}" type="datetime1">
              <a:rPr lang="en-US"/>
              <a:pPr/>
              <a:t>8/16/13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D47549E-F7B3-104C-B543-27FB7C71CB1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SlideShows/PhysicsSlides/Miscellany/RoadRunner/RoadRunner.ppt" TargetMode="External"/><Relationship Id="rId3" Type="http://schemas.openxmlformats.org/officeDocument/2006/relationships/hyperlink" Target="file://localhost/PTSOS/PTSOS%20%231%20Files/Kinematics/physics500.d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p.org/education/index.html" TargetMode="External"/><Relationship Id="rId4" Type="http://schemas.openxmlformats.org/officeDocument/2006/relationships/hyperlink" Target="file://localhost/PTSOS/PTSOS%20%231%20Files/PhysicsPosters/AP%20Brochure" TargetMode="External"/><Relationship Id="rId5" Type="http://schemas.openxmlformats.org/officeDocument/2006/relationships/hyperlink" Target="file://localhost/Volumes/Time%20Machine%20Backups/Videos/PhysicsVideo/Miscellany/APSlideshow.mov" TargetMode="External"/><Relationship Id="rId6" Type="http://schemas.openxmlformats.org/officeDocument/2006/relationships/image" Target="../media/image1.emf"/><Relationship Id="rId7" Type="http://schemas.openxmlformats.org/officeDocument/2006/relationships/image" Target="../media/image2.emf"/><Relationship Id="rId8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PTSOS/PTSOS%20%231%20Files/PhysicsPosters/TakePhyzC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SlideShows/PhysicsSlides/Kinematics/MBL-D.pptx" TargetMode="External"/><Relationship Id="rId4" Type="http://schemas.openxmlformats.org/officeDocument/2006/relationships/hyperlink" Target="http://theuniverseandmore2.blogspot.com/" TargetMode="External"/><Relationship Id="rId5" Type="http://schemas.openxmlformats.org/officeDocument/2006/relationships/hyperlink" Target="file://localhost/PTSOS/PTSOS%20%231%20Files/Kinematics/MagicBee.pdf" TargetMode="External"/><Relationship Id="rId6" Type="http://schemas.openxmlformats.org/officeDocument/2006/relationships/hyperlink" Target="file://localhost/SlideShows/PhysicsSlides/Kinematics/Freefall-Intro.pptx" TargetMode="External"/><Relationship Id="rId7" Type="http://schemas.openxmlformats.org/officeDocument/2006/relationships/hyperlink" Target="file://localhost/PTSOS/PTSOS%20%231%20Files/Kinematics/ReactionTime-Moon.do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/Applications/Logger%20Pro%203/Logger%20Pro.ap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SlideShows/PhysicsSlides/Projectiles/ProjectileIntro.ppt" TargetMode="External"/><Relationship Id="rId4" Type="http://schemas.openxmlformats.org/officeDocument/2006/relationships/hyperlink" Target="http://phet.colorado.edu/en/simulation/projectile-motion" TargetMode="External"/><Relationship Id="rId5" Type="http://schemas.openxmlformats.org/officeDocument/2006/relationships/hyperlink" Target="http://www.lghs.net/" TargetMode="External"/><Relationship Id="rId6" Type="http://schemas.openxmlformats.org/officeDocument/2006/relationships/hyperlink" Target="http://www.amazon.com/gp/product/B0002UP0IA/ref=s9_hps_ft_g21_ir01?pf_rd_m=ATVPDKIKX0DER&amp;pf_rd_s=center-3&amp;pf_rd_r=0VJQBXB6W9H46SADCQGS&amp;pf_rd_t=1401&amp;pf_rd_p=1591144562&amp;pf_rd_i=100103451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et.colorado.edu/en/simulation/vector-addi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PTSOS/PTSOS%20%231%20Files/Newton's%20Laws/NewtonFirstLawTeacherGuide.doc" TargetMode="External"/><Relationship Id="rId4" Type="http://schemas.openxmlformats.org/officeDocument/2006/relationships/hyperlink" Target="file://localhost/SlideShows/PhysicsSlides/Newton'sLaws/Newton%201%20Slides/Newton12012.pptx" TargetMode="External"/><Relationship Id="rId5" Type="http://schemas.openxmlformats.org/officeDocument/2006/relationships/hyperlink" Target="file://localhost/PTSOS/PTSOS%20%231%20Files/Newton's%20Laws/The_Newtonian_Shot.pdf" TargetMode="External"/><Relationship Id="rId6" Type="http://schemas.openxmlformats.org/officeDocument/2006/relationships/hyperlink" Target="http://marge.ragesw.com/~phyzorg/phyz/BOP/" TargetMode="External"/><Relationship Id="rId7" Type="http://schemas.openxmlformats.org/officeDocument/2006/relationships/hyperlink" Target="file://localhost/PTSOS/PTSOS%20%231%20Files/Newton's%20Laws/DragRace.doc" TargetMode="External"/><Relationship Id="rId8" Type="http://schemas.openxmlformats.org/officeDocument/2006/relationships/hyperlink" Target="file://localhost/SlideShows/PhysicsSlides/Newton'sLaws/Newton%203%20Slides/Newton3%20copy.ppt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PTSOS/PTSOS%20%231%20Files/Newton's%20Laws/Newton1-Hewitt-Qs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file://localhost/SlideShows/PhysicsSlides/Newton'sLaws/Elevators/Elevators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the </a:t>
            </a:r>
            <a:r>
              <a:rPr lang="en-US" dirty="0" err="1" smtClean="0"/>
              <a:t>Phirst</a:t>
            </a:r>
            <a:r>
              <a:rPr lang="en-US" dirty="0" smtClean="0"/>
              <a:t> Day </a:t>
            </a:r>
            <a:r>
              <a:rPr lang="en-US" dirty="0" err="1" smtClean="0"/>
              <a:t>Phun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Plenty of time later for rules</a:t>
            </a:r>
          </a:p>
          <a:p>
            <a:r>
              <a:rPr lang="en-US" dirty="0" smtClean="0"/>
              <a:t>Consider a “</a:t>
            </a:r>
            <a:r>
              <a:rPr lang="en-US" dirty="0" err="1" smtClean="0"/>
              <a:t>Greensheet</a:t>
            </a:r>
            <a:r>
              <a:rPr lang="en-US" dirty="0" smtClean="0"/>
              <a:t>” quiz</a:t>
            </a:r>
          </a:p>
          <a:p>
            <a:r>
              <a:rPr lang="en-US" dirty="0" smtClean="0"/>
              <a:t>Embed rule questions on labs and other assignments</a:t>
            </a:r>
          </a:p>
          <a:p>
            <a:r>
              <a:rPr lang="en-US" dirty="0" smtClean="0"/>
              <a:t>Do labs and activities on the first day</a:t>
            </a:r>
          </a:p>
          <a:p>
            <a:r>
              <a:rPr lang="en-US" dirty="0" smtClean="0">
                <a:hlinkClick r:id="rId2" action="ppaction://hlinkpres?slideindex=1&amp;slidetitle=All I Ever Needed to Know About Physics I Learned from Road Runner Cartoons"/>
              </a:rPr>
              <a:t>Roadrunner cartoons</a:t>
            </a:r>
            <a:endParaRPr lang="en-US" dirty="0" smtClean="0"/>
          </a:p>
          <a:p>
            <a:r>
              <a:rPr lang="en-US" dirty="0" smtClean="0">
                <a:hlinkClick r:id="rId3" action="ppaction://hlinkfile"/>
              </a:rPr>
              <a:t>Physics 500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0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Recruit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  <a:hlinkClick r:id="rId2" action="ppaction://hlinkfile"/>
              </a:rPr>
              <a:t>Dean Baird’s Take Physics </a:t>
            </a:r>
            <a:r>
              <a:rPr lang="en-US" dirty="0" smtClean="0">
                <a:ea typeface="+mn-ea"/>
                <a:cs typeface="+mn-cs"/>
                <a:hlinkClick r:id="rId2" action="ppaction://hlinkfile"/>
              </a:rPr>
              <a:t>Posters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  <a:hlinkClick r:id="rId3"/>
              </a:rPr>
              <a:t>Institute of Physics Posters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  <a:hlinkClick r:id="rId4" action="ppaction://hlinkfile"/>
              </a:rPr>
              <a:t>Brochure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Talk to Feeder Science Classes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  <a:hlinkClick r:id="rId5" action="ppaction://hlinkfile"/>
              </a:rPr>
              <a:t>Promotional Movie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Visible Student Projects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Re-examine Course Prerequisites/Requirements</a:t>
            </a:r>
          </a:p>
        </p:txBody>
      </p:sp>
      <p:pic>
        <p:nvPicPr>
          <p:cNvPr id="13316" name="Picture 3" descr="TakePhyzE cop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0"/>
            <a:ext cx="23876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PhysicsPoster4 copy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AP Brochur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7701" r="3058" b="8620"/>
          <a:stretch>
            <a:fillRect/>
          </a:stretch>
        </p:blipFill>
        <p:spPr bwMode="auto">
          <a:xfrm>
            <a:off x="7085013" y="2214563"/>
            <a:ext cx="2058987" cy="4643437"/>
          </a:xfrm>
          <a:prstGeom prst="rect">
            <a:avLst/>
          </a:prstGeom>
          <a:solidFill>
            <a:srgbClr val="D7E4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82"/>
            <a:ext cx="8229600" cy="1143000"/>
          </a:xfrm>
        </p:spPr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0255"/>
            <a:ext cx="8229600" cy="4525963"/>
          </a:xfrm>
        </p:spPr>
        <p:txBody>
          <a:bodyPr/>
          <a:lstStyle/>
          <a:p>
            <a:r>
              <a:rPr lang="en-US" dirty="0" smtClean="0">
                <a:hlinkClick r:id="rId2" action="ppaction://program"/>
              </a:rPr>
              <a:t>Motion Sensor Lab</a:t>
            </a:r>
            <a:endParaRPr lang="en-US" dirty="0" smtClean="0"/>
          </a:p>
          <a:p>
            <a:r>
              <a:rPr lang="en-US" dirty="0" smtClean="0">
                <a:hlinkClick r:id="rId3" action="ppaction://hlinkpres?slideindex=1&amp;slidetitle=Match Each Position Graph to the Correct Description"/>
              </a:rPr>
              <a:t>Motion Graph Slides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Super Ultimate Graphing Challenge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http://theuniverseandmore2.blogspot.com</a:t>
            </a:r>
            <a:r>
              <a:rPr lang="en-US" dirty="0" smtClean="0"/>
              <a:t>/</a:t>
            </a:r>
          </a:p>
          <a:p>
            <a:r>
              <a:rPr lang="en-US" dirty="0" smtClean="0"/>
              <a:t>Acceleration Slides</a:t>
            </a:r>
          </a:p>
          <a:p>
            <a:r>
              <a:rPr lang="en-US" dirty="0"/>
              <a:t>Determine the Ceiling </a:t>
            </a:r>
            <a:r>
              <a:rPr lang="en-US" dirty="0" smtClean="0"/>
              <a:t>Height</a:t>
            </a:r>
          </a:p>
          <a:p>
            <a:r>
              <a:rPr lang="en-US" dirty="0" smtClean="0">
                <a:hlinkClick r:id="rId5" action="ppaction://hlinkfile"/>
              </a:rPr>
              <a:t>Magic Bee Problem</a:t>
            </a:r>
            <a:endParaRPr lang="en-US" b="1" dirty="0" smtClean="0"/>
          </a:p>
          <a:p>
            <a:r>
              <a:rPr lang="en-US" dirty="0" err="1" smtClean="0">
                <a:hlinkClick r:id="rId6" action="ppaction://hlinkpres?slideindex=1&amp;slidetitle=PowerPoint Presentation"/>
              </a:rPr>
              <a:t>Freefall</a:t>
            </a:r>
            <a:r>
              <a:rPr lang="en-US" dirty="0" smtClean="0">
                <a:hlinkClick r:id="rId6" action="ppaction://hlinkpres?slideindex=1&amp;slidetitle=PowerPoint Presentation"/>
              </a:rPr>
              <a:t> Introduction Slides</a:t>
            </a:r>
            <a:endParaRPr lang="en-US" dirty="0" smtClean="0"/>
          </a:p>
          <a:p>
            <a:r>
              <a:rPr lang="en-US" dirty="0" smtClean="0">
                <a:hlinkClick r:id="rId7" action="ppaction://hlinkfile"/>
              </a:rPr>
              <a:t>Reaction Time Lab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123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295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What is the Relationship between Distance and Time When Dropped?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09600" y="2209800"/>
            <a:ext cx="3200400" cy="4038600"/>
            <a:chOff x="609600" y="2209800"/>
            <a:chExt cx="3200400" cy="4038600"/>
          </a:xfrm>
          <a:noFill/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609600" y="2209800"/>
              <a:ext cx="3200400" cy="40386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Content Placeholder 4"/>
            <p:cNvGraphicFramePr>
              <a:graphicFrameLocks noChangeAspect="1"/>
            </p:cNvGraphicFramePr>
            <p:nvPr/>
          </p:nvGraphicFramePr>
          <p:xfrm>
            <a:off x="762000" y="2209800"/>
            <a:ext cx="2971800" cy="3893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8" name="Equation" r:id="rId3" imgW="1270000" imgH="1663700" progId="Equation.3">
                    <p:embed/>
                  </p:oleObj>
                </mc:Choice>
                <mc:Fallback>
                  <p:oleObj name="Equation" r:id="rId3" imgW="1270000" imgH="1663700" progId="Equation.3">
                    <p:embed/>
                    <p:pic>
                      <p:nvPicPr>
                        <p:cNvPr id="0" name="Content Placeholder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2000" y="2209800"/>
                          <a:ext cx="2971800" cy="38935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191000" y="1905000"/>
            <a:ext cx="464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SzPct val="95000"/>
              <a:buFont typeface="Monotype Sorts" pitchFamily="34" charset="2"/>
              <a:buChar char="G"/>
              <a:defRPr/>
            </a:pPr>
            <a:r>
              <a:rPr lang="en-US" sz="3200" dirty="0">
                <a:latin typeface="Trebuchet MS" pitchFamily="34" charset="0"/>
                <a:ea typeface="ヒラギノ角ゴ Pro W3" pitchFamily="34" charset="-128"/>
                <a:cs typeface="ヒラギノ角ゴ Pro W3" pitchFamily="34" charset="-128"/>
              </a:rPr>
              <a:t>Average Velocity is the Average of the Initial and Final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SzPct val="95000"/>
              <a:buFont typeface="Monotype Sorts" pitchFamily="34" charset="2"/>
              <a:buChar char="G"/>
              <a:defRPr/>
            </a:pPr>
            <a:r>
              <a:rPr lang="en-US" sz="3200" dirty="0">
                <a:latin typeface="Trebuchet MS" pitchFamily="34" charset="0"/>
                <a:ea typeface="ヒラギノ角ゴ Pro W3" pitchFamily="34" charset="-128"/>
                <a:cs typeface="ヒラギノ角ゴ Pro W3" pitchFamily="34" charset="-128"/>
              </a:rPr>
              <a:t>The Final Velocity is the Acceleration Multiplied by Time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SzPct val="95000"/>
              <a:buFont typeface="Monotype Sorts" pitchFamily="34" charset="2"/>
              <a:buChar char="G"/>
              <a:defRPr/>
            </a:pPr>
            <a:r>
              <a:rPr lang="en-US" sz="3200" dirty="0">
                <a:latin typeface="Trebuchet MS" pitchFamily="34" charset="0"/>
                <a:ea typeface="ヒラギノ角ゴ Pro W3" pitchFamily="34" charset="-128"/>
                <a:cs typeface="ヒラギノ角ゴ Pro W3" pitchFamily="34" charset="-128"/>
              </a:rPr>
              <a:t>The Distance is the Average Velocity Multiplied by 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3352800" y="3409950"/>
          <a:ext cx="4741863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Equation" r:id="rId3" imgW="1511300" imgH="838200" progId="Equation.3">
                  <p:embed/>
                </p:oleObj>
              </mc:Choice>
              <mc:Fallback>
                <p:oleObj name="Equation" r:id="rId3" imgW="1511300" imgH="838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409950"/>
                        <a:ext cx="4741863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Reaction Time Lab</a:t>
            </a:r>
            <a:endParaRPr lang="en-US" dirty="0">
              <a:latin typeface="Calibri" charset="0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1905000"/>
          </a:xfrm>
        </p:spPr>
        <p:txBody>
          <a:bodyPr/>
          <a:lstStyle/>
          <a:p>
            <a:pPr>
              <a:buFont typeface="Monotype Sorts" charset="0"/>
              <a:buChar char="G"/>
            </a:pPr>
            <a:r>
              <a:rPr lang="en-US">
                <a:latin typeface="Calibri" charset="0"/>
              </a:rPr>
              <a:t>Reaction Time Measurement</a:t>
            </a:r>
          </a:p>
          <a:p>
            <a:pPr>
              <a:buFont typeface="Monotype Sorts" charset="0"/>
              <a:buChar char="G"/>
            </a:pPr>
            <a:r>
              <a:rPr lang="en-US">
                <a:latin typeface="Calibri" charset="0"/>
              </a:rPr>
              <a:t>Repeat with added Weight</a:t>
            </a:r>
          </a:p>
          <a:p>
            <a:pPr>
              <a:buFont typeface="Monotype Sorts" charset="0"/>
              <a:buChar char="G"/>
            </a:pPr>
            <a:r>
              <a:rPr lang="en-US">
                <a:latin typeface="Calibri" charset="0"/>
              </a:rPr>
              <a:t>Repeat on the Moon!</a:t>
            </a:r>
          </a:p>
        </p:txBody>
      </p:sp>
      <p:sp>
        <p:nvSpPr>
          <p:cNvPr id="16389" name="Oval 3"/>
          <p:cNvSpPr>
            <a:spLocks noChangeArrowheads="1"/>
          </p:cNvSpPr>
          <p:nvPr/>
        </p:nvSpPr>
        <p:spPr bwMode="auto">
          <a:xfrm>
            <a:off x="1447800" y="3886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cxnSp>
        <p:nvCxnSpPr>
          <p:cNvPr id="16390" name="Straight Connector 5"/>
          <p:cNvCxnSpPr>
            <a:cxnSpLocks noChangeShapeType="1"/>
            <a:stCxn id="16389" idx="2"/>
          </p:cNvCxnSpPr>
          <p:nvPr/>
        </p:nvCxnSpPr>
        <p:spPr bwMode="auto">
          <a:xfrm rot="10800000" flipV="1">
            <a:off x="1447800" y="41148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Straight Connector 7"/>
          <p:cNvCxnSpPr>
            <a:cxnSpLocks noChangeShapeType="1"/>
            <a:stCxn id="16389" idx="6"/>
          </p:cNvCxnSpPr>
          <p:nvPr/>
        </p:nvCxnSpPr>
        <p:spPr bwMode="auto">
          <a:xfrm>
            <a:off x="1905000" y="4114800"/>
            <a:ext cx="1588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828800" y="4572000"/>
            <a:ext cx="1524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295400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2057400" y="4724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M</a:t>
            </a:r>
            <a:r>
              <a:rPr lang="en-US" baseline="-25000"/>
              <a:t>R</a:t>
            </a:r>
            <a:endParaRPr lang="en-US"/>
          </a:p>
        </p:txBody>
      </p:sp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762000" y="47244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Vectors and Projectiles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Vector Addition PhET Simulation</a:t>
            </a:r>
            <a:endParaRPr lang="en-US" dirty="0" smtClean="0"/>
          </a:p>
          <a:p>
            <a:r>
              <a:rPr lang="en-US" dirty="0" smtClean="0"/>
              <a:t>Dropped </a:t>
            </a:r>
            <a:r>
              <a:rPr lang="en-US" dirty="0" err="1" smtClean="0"/>
              <a:t>Vs</a:t>
            </a:r>
            <a:r>
              <a:rPr lang="en-US" dirty="0" smtClean="0"/>
              <a:t> Shot Bullet</a:t>
            </a:r>
          </a:p>
          <a:p>
            <a:r>
              <a:rPr lang="en-US" dirty="0" smtClean="0">
                <a:hlinkClick r:id="rId3" action="ppaction://hlinkpres?slideindex=1&amp;slidetitle=Ballistic Cart Slo-mo"/>
              </a:rPr>
              <a:t>Intro to Projectiles Slides</a:t>
            </a:r>
            <a:endParaRPr lang="en-US" dirty="0" smtClean="0"/>
          </a:p>
          <a:p>
            <a:r>
              <a:rPr lang="en-US" dirty="0" smtClean="0"/>
              <a:t>Bull’s eye Lab</a:t>
            </a:r>
          </a:p>
          <a:p>
            <a:r>
              <a:rPr lang="en-US" dirty="0" smtClean="0"/>
              <a:t>Monkey and Hunter</a:t>
            </a:r>
          </a:p>
          <a:p>
            <a:r>
              <a:rPr lang="en-US" dirty="0" smtClean="0">
                <a:hlinkClick r:id="rId4"/>
              </a:rPr>
              <a:t>Projectile Motion PhET Simulation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Projectile Motion Screencast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Projectile Launching Devices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1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Newton’s </a:t>
            </a:r>
            <a:r>
              <a:rPr lang="en-US" dirty="0" smtClean="0">
                <a:hlinkClick r:id="rId2" action="ppaction://hlinkfile"/>
              </a:rPr>
              <a:t>First Law Video</a:t>
            </a:r>
            <a:r>
              <a:rPr lang="en-US" dirty="0" smtClean="0"/>
              <a:t>, </a:t>
            </a:r>
            <a:r>
              <a:rPr lang="en-US" dirty="0" smtClean="0">
                <a:hlinkClick r:id="rId3" action="ppaction://hlinkfile"/>
              </a:rPr>
              <a:t>Lab</a:t>
            </a:r>
            <a:r>
              <a:rPr lang="en-US" dirty="0" smtClean="0"/>
              <a:t>, and </a:t>
            </a:r>
            <a:r>
              <a:rPr lang="en-US" dirty="0" smtClean="0">
                <a:hlinkClick r:id="rId4" action="ppaction://hlinkpres?slideindex=1&amp;slidetitle=Newton’s First Law"/>
              </a:rPr>
              <a:t>Slides</a:t>
            </a:r>
            <a:endParaRPr lang="en-US" dirty="0" smtClean="0"/>
          </a:p>
          <a:p>
            <a:r>
              <a:rPr lang="en-US" dirty="0" smtClean="0"/>
              <a:t>Egg Trick</a:t>
            </a:r>
          </a:p>
          <a:p>
            <a:r>
              <a:rPr lang="en-US" dirty="0" smtClean="0">
                <a:hlinkClick r:id="rId5" action="ppaction://hlinkfile"/>
              </a:rPr>
              <a:t>Newtonian Shot</a:t>
            </a:r>
            <a:r>
              <a:rPr lang="en-US" dirty="0" smtClean="0"/>
              <a:t>, from Dean Baird’s </a:t>
            </a:r>
            <a:r>
              <a:rPr lang="en-US" dirty="0" smtClean="0">
                <a:hlinkClick r:id="rId6"/>
              </a:rPr>
              <a:t>Book of Phyz</a:t>
            </a:r>
            <a:endParaRPr lang="en-US" dirty="0" smtClean="0"/>
          </a:p>
          <a:p>
            <a:r>
              <a:rPr lang="en-US" dirty="0" smtClean="0">
                <a:hlinkClick r:id="rId7" action="ppaction://hlinkfile"/>
              </a:rPr>
              <a:t>Drag Racing </a:t>
            </a:r>
            <a:r>
              <a:rPr lang="en-US" dirty="0" smtClean="0"/>
              <a:t>with the “Physics” Cube</a:t>
            </a:r>
          </a:p>
          <a:p>
            <a:r>
              <a:rPr lang="en-US" dirty="0" smtClean="0">
                <a:hlinkClick r:id="rId8" action="ppaction://hlinkpres?slideindex=1&amp;slidetitle=Newton’s Third Law"/>
              </a:rPr>
              <a:t>Newton’s Third Law Slides</a:t>
            </a:r>
            <a:endParaRPr lang="en-US" dirty="0" smtClean="0"/>
          </a:p>
          <a:p>
            <a:r>
              <a:rPr lang="en-US" dirty="0" smtClean="0"/>
              <a:t>Forces Always </a:t>
            </a:r>
            <a:r>
              <a:rPr lang="en-US" dirty="0"/>
              <a:t>C</a:t>
            </a:r>
            <a:r>
              <a:rPr lang="en-US" dirty="0" smtClean="0"/>
              <a:t>ome in Pears</a:t>
            </a:r>
          </a:p>
          <a:p>
            <a:r>
              <a:rPr lang="en-US" dirty="0" smtClean="0"/>
              <a:t>Elevator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Elevator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Rode elevator in hi-rise office building with a 0.5 kg mass hanging from a force probe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Students use NSL to convert force data to acceleration data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Students integrate acceleration to get velocity and velocity to get position using </a:t>
            </a:r>
            <a:r>
              <a:rPr lang="en-US" dirty="0" err="1" smtClean="0">
                <a:ea typeface="+mn-ea"/>
                <a:cs typeface="+mn-cs"/>
              </a:rPr>
              <a:t>DataStudio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Students determine at what floors elevator stops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Students are introduced to elevators with an Interactive Engagement slide show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Elevator Lab Final Results</a:t>
            </a:r>
          </a:p>
        </p:txBody>
      </p:sp>
      <p:pic>
        <p:nvPicPr>
          <p:cNvPr id="18435" name="Picture 3" descr="ElevatorLa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"/>
          <a:stretch>
            <a:fillRect/>
          </a:stretch>
        </p:blipFill>
        <p:spPr bwMode="auto">
          <a:xfrm>
            <a:off x="119063" y="1143000"/>
            <a:ext cx="89058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67587" y="401656"/>
            <a:ext cx="90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pres?slideindex=1&amp;slidetitle=Elevators"/>
              </a:rPr>
              <a:t>Slides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271</Words>
  <Application>Microsoft Macintosh PowerPoint</Application>
  <PresentationFormat>On-screen Show (4:3)</PresentationFormat>
  <Paragraphs>60</Paragraphs>
  <Slides>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Equation</vt:lpstr>
      <vt:lpstr>Make the Phirst Day Phun</vt:lpstr>
      <vt:lpstr>Recruit Students</vt:lpstr>
      <vt:lpstr>Kinematics</vt:lpstr>
      <vt:lpstr>What is the Relationship between Distance and Time When Dropped?</vt:lpstr>
      <vt:lpstr>Reaction Time Lab</vt:lpstr>
      <vt:lpstr>Vectors and Projectiles</vt:lpstr>
      <vt:lpstr>Newton’s Laws</vt:lpstr>
      <vt:lpstr>Elevator Lab</vt:lpstr>
      <vt:lpstr>Elevator Lab Final Results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 user</dc:creator>
  <cp:lastModifiedBy>Rooz</cp:lastModifiedBy>
  <cp:revision>20</cp:revision>
  <dcterms:created xsi:type="dcterms:W3CDTF">2011-09-17T01:36:03Z</dcterms:created>
  <dcterms:modified xsi:type="dcterms:W3CDTF">2013-08-16T23:19:55Z</dcterms:modified>
</cp:coreProperties>
</file>