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70" r:id="rId11"/>
    <p:sldId id="264" r:id="rId12"/>
    <p:sldId id="271" r:id="rId13"/>
    <p:sldId id="273" r:id="rId14"/>
    <p:sldId id="272" r:id="rId15"/>
    <p:sldId id="274" r:id="rId16"/>
    <p:sldId id="275" r:id="rId17"/>
    <p:sldId id="276" r:id="rId18"/>
    <p:sldId id="266" r:id="rId19"/>
    <p:sldId id="277" r:id="rId20"/>
    <p:sldId id="267" r:id="rId21"/>
    <p:sldId id="269" r:id="rId22"/>
    <p:sldId id="278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1CB3-5FB6-9A4C-B226-DBC9D81BDAC3}" type="datetime1">
              <a:rPr lang="en-US"/>
              <a:pPr>
                <a:defRPr/>
              </a:pPr>
              <a:t>10/10/12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47D9B-8BF5-654B-BC90-72C6E9282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5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F121-D983-F543-A0D0-90895DA6760D}" type="datetime1">
              <a:rPr lang="en-US"/>
              <a:pPr>
                <a:defRPr/>
              </a:pPr>
              <a:t>10/10/12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336B7-D116-EF4F-8504-EFF2C1DA9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58A92-092B-BE44-8501-C3D68732217C}" type="datetime1">
              <a:rPr lang="en-US"/>
              <a:pPr>
                <a:defRPr/>
              </a:pPr>
              <a:t>10/10/12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4C2F-84C4-7C43-B9CB-E7983C69D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6E685-C1A5-7C42-9822-56DBC6475D17}" type="datetime1">
              <a:rPr lang="en-US"/>
              <a:pPr>
                <a:defRPr/>
              </a:pPr>
              <a:t>10/10/12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4D4D5-E100-7142-969A-79DAA7A64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7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B33DE-9153-1C42-BCCE-87EC5384B000}" type="datetime1">
              <a:rPr lang="en-US"/>
              <a:pPr>
                <a:defRPr/>
              </a:pPr>
              <a:t>10/10/12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3763A-ED0B-C943-A7CC-09FFB9324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1179A-3574-4547-B045-E3F0D49E7060}" type="datetime1">
              <a:rPr lang="en-US"/>
              <a:pPr>
                <a:defRPr/>
              </a:pPr>
              <a:t>10/10/12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4387-33AF-5640-951F-75CD72413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6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845C8-9A01-7046-A9D4-E560114076E4}" type="datetime1">
              <a:rPr lang="en-US"/>
              <a:pPr>
                <a:defRPr/>
              </a:pPr>
              <a:t>10/10/12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EFE71-95A8-E846-A2FF-7E2F69C03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6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BEE7A-1145-D14A-9331-7A734C5F40D9}" type="datetime1">
              <a:rPr lang="en-US"/>
              <a:pPr>
                <a:defRPr/>
              </a:pPr>
              <a:t>10/10/12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51B1D-DB1A-814A-9D6A-4BBF76B95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7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AB84-C421-BE45-8686-E8281851B5C8}" type="datetime1">
              <a:rPr lang="en-US"/>
              <a:pPr>
                <a:defRPr/>
              </a:pPr>
              <a:t>10/10/12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207F3-714C-7E4E-9851-26DBBE6AC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8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2EB5-9A15-C142-8B24-3FAC051A2A56}" type="datetime1">
              <a:rPr lang="en-US"/>
              <a:pPr>
                <a:defRPr/>
              </a:pPr>
              <a:t>10/10/12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423EC-44C1-A847-AD70-E5190D8E6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7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3182-618A-8840-93BE-498517B19DF6}" type="datetime1">
              <a:rPr lang="en-US"/>
              <a:pPr>
                <a:defRPr/>
              </a:pPr>
              <a:t>10/10/12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EF611-8590-3447-A74D-1BF46058C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2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01A053F-2AF1-604D-A250-4598300B840A}" type="datetime1">
              <a:rPr lang="en-US"/>
              <a:pPr>
                <a:defRPr/>
              </a:pPr>
              <a:t>10/10/12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9868E0E-4597-504E-B6B8-527EC5D41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3" charset="-128"/>
          <a:cs typeface="ＭＳ Ｐゴシック" pitchFamily="3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3" charset="-128"/>
          <a:cs typeface="ＭＳ Ｐゴシック" pitchFamily="3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5" Type="http://schemas.openxmlformats.org/officeDocument/2006/relationships/slide" Target="slide22.xml"/><Relationship Id="rId1" Type="http://schemas.microsoft.com/office/2007/relationships/media" Target="file://localhost/SlideShows/Physics/Newton'sLaws/Newton%203%20Slides/GunRecoil.m4v" TargetMode="External"/><Relationship Id="rId2" Type="http://schemas.openxmlformats.org/officeDocument/2006/relationships/video" Target="file://localhost/SlideShows/Physics/Newton'sLaws/Newton%203%20Slides/GunRecoil.m4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file://localhost/SlideShows/Physics/Newton'sLaws/Newton%203%20Slides/NoSail.m4v" TargetMode="External"/><Relationship Id="rId4" Type="http://schemas.openxmlformats.org/officeDocument/2006/relationships/video" Target="file://localhost/SlideShows/Physics/Newton'sLaws/Newton%203%20Slides/NoSail.m4v" TargetMode="Externa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microsoft.com/office/2007/relationships/media" Target="file://localhost/SlideShows/Physics/Newton'sLaws/Newton%203%20Slides/Sail.m4v" TargetMode="External"/><Relationship Id="rId2" Type="http://schemas.openxmlformats.org/officeDocument/2006/relationships/video" Target="file://localhost/SlideShows/Physics/Newton'sLaws/Newton%203%20Slides/Sail.m4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5" Type="http://schemas.openxmlformats.org/officeDocument/2006/relationships/slide" Target="slide7.xml"/><Relationship Id="rId6" Type="http://schemas.openxmlformats.org/officeDocument/2006/relationships/image" Target="../media/image7.jpeg"/><Relationship Id="rId1" Type="http://schemas.microsoft.com/office/2007/relationships/media" Target="file://localhost/SlideShows/Physics/Newton'sLaws/Newton%203%20Slides/Newt3ForceProbe.mov" TargetMode="External"/><Relationship Id="rId2" Type="http://schemas.openxmlformats.org/officeDocument/2006/relationships/video" Target="file://localhost/SlideShows/Physics/Newton'sLaws/Newton%203%20Slides/Newt3ForceProbe.mo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slide" Target="slide22.xml"/><Relationship Id="rId1" Type="http://schemas.microsoft.com/office/2007/relationships/media" Target="file://localhost/SlideShows/Physics/Newton'sLaws/Newton%203%20Slides/rad_elmo.gif" TargetMode="External"/><Relationship Id="rId2" Type="http://schemas.openxmlformats.org/officeDocument/2006/relationships/video" Target="file://localhost/SlideShows/Physics/Newton'sLaws/Newton%203%20Slides/rad_elmo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" Target="slide22.xml"/><Relationship Id="rId1" Type="http://schemas.microsoft.com/office/2007/relationships/media" Target="file://localhost/SlideShows/Physics/Newton'sLaws/Newton%203%20Slides/lamborghini.mp4" TargetMode="External"/><Relationship Id="rId2" Type="http://schemas.openxmlformats.org/officeDocument/2006/relationships/video" Target="file://localhost/SlideShows/Physics/Newton'sLaws/Newton%203%20Slides/lamborghini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slide" Target="slide22.xml"/><Relationship Id="rId1" Type="http://schemas.microsoft.com/office/2007/relationships/media" Target="file://localhost/SlideShows/Physics/Newton'sLaws/Newton%203%20Slides/Swim-slo-mo.MOV" TargetMode="External"/><Relationship Id="rId2" Type="http://schemas.openxmlformats.org/officeDocument/2006/relationships/video" Target="file://localhost/SlideShows/Physics/Newton'sLaws/Newton%203%20Slides/Swim-slo-mo.M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2" Type="http://schemas.openxmlformats.org/officeDocument/2006/relationships/slide" Target="slide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1" Type="http://schemas.microsoft.com/office/2007/relationships/media" Target="file://localhost/SlideShows/Physics/Newton'sLaws/Newton%203%20Slides/EarthMoon2.mov" TargetMode="External"/><Relationship Id="rId2" Type="http://schemas.openxmlformats.org/officeDocument/2006/relationships/video" Target="file://localhost/SlideShows/Physics/Newton'sLaws/Newton%203%20Slides/EarthMoon2.mo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slide" Target="slide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4050" y="1933575"/>
            <a:ext cx="6197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latin typeface="Calibri" charset="0"/>
              </a:rPr>
              <a:t>If Object A Exerts a Force on Object B, then Object B Exerts an Equal, Oppositely Directed, and Simultaneous Force on Object A</a:t>
            </a:r>
          </a:p>
        </p:txBody>
      </p:sp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Newton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s Third Law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4050" y="1933575"/>
            <a:ext cx="619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latin typeface="Calibri" charset="0"/>
              </a:rPr>
              <a:t>For Every Action There is an Equal and Opposite Reaction</a:t>
            </a:r>
          </a:p>
        </p:txBody>
      </p:sp>
      <p:pic>
        <p:nvPicPr>
          <p:cNvPr id="1331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3538538"/>
            <a:ext cx="18351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69300" y="4241800"/>
            <a:ext cx="317500" cy="33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3" t="24689" b="61220"/>
          <a:stretch>
            <a:fillRect/>
          </a:stretch>
        </p:blipFill>
        <p:spPr bwMode="auto">
          <a:xfrm>
            <a:off x="8353425" y="4227513"/>
            <a:ext cx="3175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2213E-6 -2.98473E-6 C -0.02467 -0.08838 -0.04934 -0.17654 -0.09068 -0.25359 C -0.13202 -0.33063 -0.18586 -0.41439 -0.24788 -0.46275 C -0.30954 -0.51111 -0.39153 -0.54327 -0.46222 -0.54327 C -0.53292 -0.54327 -0.61248 -0.4963 -0.67223 -0.46275 C -0.73216 -0.4292 -0.79677 -0.3621 -0.82179 -0.34197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178 -0.34197 L -0.82178 0.38246 " pathEditMode="relative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5"/>
          <p:cNvSpPr txBox="1">
            <a:spLocks noChangeArrowheads="1"/>
          </p:cNvSpPr>
          <p:nvPr/>
        </p:nvSpPr>
        <p:spPr bwMode="auto">
          <a:xfrm>
            <a:off x="385763" y="773113"/>
            <a:ext cx="6723062" cy="70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5000"/>
              <a:t>M</a:t>
            </a:r>
            <a:r>
              <a:rPr lang="en-US" sz="7200" baseline="-25000"/>
              <a:t>Earth</a:t>
            </a:r>
            <a:endParaRPr lang="en-US" sz="720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Forces are the same but the Masses and Accelerations are different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776538" y="1417638"/>
            <a:ext cx="550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/>
              <a:t>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2281238"/>
            <a:ext cx="46370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5318125" y="2052638"/>
            <a:ext cx="127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= </a:t>
            </a:r>
            <a:r>
              <a:rPr lang="en-US" sz="1200" baseline="30000"/>
              <a:t>a</a:t>
            </a:r>
            <a:r>
              <a:rPr lang="en-US" sz="1200" baseline="-25000"/>
              <a:t>Earth</a:t>
            </a:r>
            <a:endParaRPr lang="en-US" sz="1200" baseline="30000"/>
          </a:p>
        </p:txBody>
      </p:sp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6740525" y="2884488"/>
            <a:ext cx="550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/>
              <a:t>F</a:t>
            </a:r>
          </a:p>
        </p:txBody>
      </p: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6616700" y="3660775"/>
            <a:ext cx="796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M</a:t>
            </a:r>
            <a:r>
              <a:rPr lang="en-US" sz="1200" baseline="-25000"/>
              <a:t>Person</a:t>
            </a:r>
            <a:endParaRPr lang="en-US" sz="12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588125" y="3657600"/>
            <a:ext cx="70326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1" name="TextBox 13"/>
          <p:cNvSpPr txBox="1">
            <a:spLocks noChangeArrowheads="1"/>
          </p:cNvSpPr>
          <p:nvPr/>
        </p:nvSpPr>
        <p:spPr bwMode="auto">
          <a:xfrm>
            <a:off x="7413625" y="2774950"/>
            <a:ext cx="15589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= </a:t>
            </a:r>
            <a:r>
              <a:rPr lang="en-US" sz="7500"/>
              <a:t>a</a:t>
            </a:r>
            <a:r>
              <a:rPr lang="en-US" sz="1600" baseline="-25000"/>
              <a:t>Person</a:t>
            </a:r>
            <a:endParaRPr lang="en-US" sz="1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0"/>
            <a:ext cx="8061325" cy="1119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 gun shoots a bullet, which received the greatest force?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35100"/>
            <a:ext cx="8521700" cy="3770313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bullet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gun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Each received an equal force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Depends on the size of the bullet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682875"/>
            <a:ext cx="5507038" cy="603250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81" name="GunRecoil.m4v" descr="/Users/admin/Desktop/VASS-AP-Workshop/Newton'sLaws/GunRecoil.m4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3800475"/>
            <a:ext cx="4078287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356012" y="6182392"/>
            <a:ext cx="126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Newton 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596" fill="hold"/>
                                        <p:tgtEl>
                                          <p:spTgt spid="24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81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4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1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5"/>
          <p:cNvSpPr txBox="1">
            <a:spLocks noChangeArrowheads="1"/>
          </p:cNvSpPr>
          <p:nvPr/>
        </p:nvSpPr>
        <p:spPr bwMode="auto">
          <a:xfrm>
            <a:off x="385763" y="773113"/>
            <a:ext cx="6723062" cy="70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5000"/>
              <a:t>M</a:t>
            </a:r>
            <a:r>
              <a:rPr lang="en-US" sz="7200" baseline="-25000"/>
              <a:t>Gun</a:t>
            </a:r>
            <a:endParaRPr lang="en-US" sz="7200"/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2776538" y="1417638"/>
            <a:ext cx="550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/>
              <a:t>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2281238"/>
            <a:ext cx="46370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5318125" y="2052638"/>
            <a:ext cx="127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= </a:t>
            </a:r>
            <a:r>
              <a:rPr lang="en-US" sz="1200" baseline="30000"/>
              <a:t>a</a:t>
            </a:r>
            <a:r>
              <a:rPr lang="en-US" sz="1200" baseline="-25000"/>
              <a:t>Gun</a:t>
            </a:r>
            <a:endParaRPr lang="en-US" sz="1200" baseline="30000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6740525" y="2870200"/>
            <a:ext cx="550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/>
              <a:t>F</a:t>
            </a: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6616700" y="3660775"/>
            <a:ext cx="796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M</a:t>
            </a:r>
            <a:r>
              <a:rPr lang="en-US" sz="1200" baseline="-25000"/>
              <a:t>Bullet</a:t>
            </a:r>
            <a:endParaRPr lang="en-US" sz="12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588125" y="3657600"/>
            <a:ext cx="70326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8" name="TextBox 13"/>
          <p:cNvSpPr txBox="1">
            <a:spLocks noChangeArrowheads="1"/>
          </p:cNvSpPr>
          <p:nvPr/>
        </p:nvSpPr>
        <p:spPr bwMode="auto">
          <a:xfrm>
            <a:off x="7413625" y="2774950"/>
            <a:ext cx="173037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= </a:t>
            </a:r>
            <a:r>
              <a:rPr lang="en-US" sz="7500"/>
              <a:t>a</a:t>
            </a:r>
            <a:r>
              <a:rPr lang="en-US" sz="1800" baseline="-25000"/>
              <a:t>Bullet</a:t>
            </a:r>
            <a:endParaRPr lang="en-US" sz="1800"/>
          </a:p>
        </p:txBody>
      </p:sp>
      <p:sp>
        <p:nvSpPr>
          <p:cNvPr id="256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Forces are the same but the Masses and Accelerations are different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0"/>
            <a:ext cx="8061325" cy="1119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 bug splatters on a windshield, which received the greatest force?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119188"/>
            <a:ext cx="8521700" cy="3770312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windshield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bug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Each received an equal force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Depends on the size of the bug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366963"/>
            <a:ext cx="5507038" cy="603250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28" name="Picture 5" descr="bugonshie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9"/>
          <a:stretch>
            <a:fillRect/>
          </a:stretch>
        </p:blipFill>
        <p:spPr bwMode="auto">
          <a:xfrm>
            <a:off x="2705100" y="3479800"/>
            <a:ext cx="32194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510413" y="6182392"/>
            <a:ext cx="126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Newton 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5"/>
          <p:cNvSpPr txBox="1">
            <a:spLocks noChangeArrowheads="1"/>
          </p:cNvSpPr>
          <p:nvPr/>
        </p:nvSpPr>
        <p:spPr bwMode="auto">
          <a:xfrm>
            <a:off x="385763" y="773113"/>
            <a:ext cx="6723062" cy="70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5000"/>
              <a:t>M</a:t>
            </a:r>
            <a:r>
              <a:rPr lang="en-US" sz="7200" baseline="-25000"/>
              <a:t>Car</a:t>
            </a:r>
            <a:endParaRPr lang="en-US" sz="7200"/>
          </a:p>
        </p:txBody>
      </p:sp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2776538" y="1417638"/>
            <a:ext cx="550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/>
              <a:t>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2281238"/>
            <a:ext cx="46370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5318125" y="2052638"/>
            <a:ext cx="127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= </a:t>
            </a:r>
            <a:r>
              <a:rPr lang="en-US" sz="1200" baseline="30000"/>
              <a:t>a</a:t>
            </a:r>
            <a:r>
              <a:rPr lang="en-US" sz="1200" baseline="-25000"/>
              <a:t>Car</a:t>
            </a:r>
            <a:endParaRPr lang="en-US" sz="1200" baseline="30000"/>
          </a:p>
        </p:txBody>
      </p:sp>
      <p:grpSp>
        <p:nvGrpSpPr>
          <p:cNvPr id="28677" name="Group 14"/>
          <p:cNvGrpSpPr>
            <a:grpSpLocks/>
          </p:cNvGrpSpPr>
          <p:nvPr/>
        </p:nvGrpSpPr>
        <p:grpSpPr bwMode="auto">
          <a:xfrm>
            <a:off x="6588125" y="2774950"/>
            <a:ext cx="2095500" cy="1246188"/>
            <a:chOff x="6681554" y="1890542"/>
            <a:chExt cx="2096701" cy="1246802"/>
          </a:xfrm>
        </p:grpSpPr>
        <p:sp>
          <p:nvSpPr>
            <p:cNvPr id="28679" name="TextBox 4"/>
            <p:cNvSpPr txBox="1">
              <a:spLocks noChangeArrowheads="1"/>
            </p:cNvSpPr>
            <p:nvPr/>
          </p:nvSpPr>
          <p:spPr bwMode="auto">
            <a:xfrm>
              <a:off x="6834229" y="2252180"/>
              <a:ext cx="5505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/>
                <a:t>F</a:t>
              </a:r>
            </a:p>
          </p:txBody>
        </p:sp>
        <p:sp>
          <p:nvSpPr>
            <p:cNvPr id="28680" name="TextBox 10"/>
            <p:cNvSpPr txBox="1">
              <a:spLocks noChangeArrowheads="1"/>
            </p:cNvSpPr>
            <p:nvPr/>
          </p:nvSpPr>
          <p:spPr bwMode="auto">
            <a:xfrm>
              <a:off x="6710806" y="2775400"/>
              <a:ext cx="7974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M</a:t>
              </a:r>
              <a:r>
                <a:rPr lang="en-US" sz="1200" baseline="-25000"/>
                <a:t>Bug</a:t>
              </a:r>
              <a:endParaRPr lang="en-US" sz="12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681554" y="2772039"/>
              <a:ext cx="70366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82" name="TextBox 13"/>
            <p:cNvSpPr txBox="1">
              <a:spLocks noChangeArrowheads="1"/>
            </p:cNvSpPr>
            <p:nvPr/>
          </p:nvSpPr>
          <p:spPr bwMode="auto">
            <a:xfrm>
              <a:off x="7508208" y="1890542"/>
              <a:ext cx="1270047" cy="1246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= </a:t>
              </a:r>
              <a:r>
                <a:rPr lang="en-US" sz="7500"/>
                <a:t>a</a:t>
              </a:r>
              <a:r>
                <a:rPr lang="en-US" sz="1600" baseline="-25000"/>
                <a:t>Bug</a:t>
              </a:r>
              <a:endParaRPr lang="en-US" sz="1600"/>
            </a:p>
          </p:txBody>
        </p:sp>
      </p:grpSp>
      <p:sp>
        <p:nvSpPr>
          <p:cNvPr id="28678" name="Title 1"/>
          <p:cNvSpPr>
            <a:spLocks noGrp="1"/>
          </p:cNvSpPr>
          <p:nvPr>
            <p:ph type="title"/>
          </p:nvPr>
        </p:nvSpPr>
        <p:spPr>
          <a:xfrm>
            <a:off x="0" y="201613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Forces are the same but the Masses and Accelerations are different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0"/>
            <a:ext cx="8061325" cy="1119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What was the last thing to go through the bug’s mind?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584575" y="1296988"/>
            <a:ext cx="21955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His Butt!</a:t>
            </a:r>
          </a:p>
        </p:txBody>
      </p:sp>
      <p:pic>
        <p:nvPicPr>
          <p:cNvPr id="2765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88"/>
          <a:stretch>
            <a:fillRect/>
          </a:stretch>
        </p:blipFill>
        <p:spPr bwMode="auto">
          <a:xfrm>
            <a:off x="284163" y="2030413"/>
            <a:ext cx="3300412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5"/>
          <a:stretch>
            <a:fillRect/>
          </a:stretch>
        </p:blipFill>
        <p:spPr bwMode="auto">
          <a:xfrm>
            <a:off x="4216400" y="2684463"/>
            <a:ext cx="4535488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6" r="6575"/>
          <a:stretch>
            <a:fillRect/>
          </a:stretch>
        </p:blipFill>
        <p:spPr bwMode="auto">
          <a:xfrm>
            <a:off x="8351838" y="1547813"/>
            <a:ext cx="792162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5" b="14572"/>
          <a:stretch>
            <a:fillRect/>
          </a:stretch>
        </p:blipFill>
        <p:spPr bwMode="auto">
          <a:xfrm>
            <a:off x="4189413" y="2190750"/>
            <a:ext cx="4173537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5" b="14572"/>
          <a:stretch>
            <a:fillRect/>
          </a:stretch>
        </p:blipFill>
        <p:spPr bwMode="auto">
          <a:xfrm flipH="1">
            <a:off x="30163" y="2190750"/>
            <a:ext cx="4173537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 bwMode="auto">
          <a:xfrm>
            <a:off x="614363" y="0"/>
            <a:ext cx="80613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In the tug-of-war, what is the reading on the scale?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2928938" y="3921125"/>
            <a:ext cx="3159125" cy="2439988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0 N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1000 N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2000 N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3000 N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700713" y="1773238"/>
            <a:ext cx="1974850" cy="1587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96888" y="1771650"/>
            <a:ext cx="1974850" cy="1588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96963" y="1327150"/>
            <a:ext cx="13747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/>
              <a:t>1000 N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088063" y="1354138"/>
            <a:ext cx="13747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/>
              <a:t>1000 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203700" y="2190750"/>
            <a:ext cx="4148138" cy="1379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290888" y="1541463"/>
            <a:ext cx="1933575" cy="1804987"/>
            <a:chOff x="3260872" y="2423979"/>
            <a:chExt cx="1933691" cy="1804298"/>
          </a:xfrm>
        </p:grpSpPr>
        <p:sp>
          <p:nvSpPr>
            <p:cNvPr id="7" name="Oval 6"/>
            <p:cNvSpPr/>
            <p:nvPr/>
          </p:nvSpPr>
          <p:spPr>
            <a:xfrm>
              <a:off x="3260872" y="2430327"/>
              <a:ext cx="1798745" cy="179795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7" idx="0"/>
            </p:cNvCxnSpPr>
            <p:nvPr/>
          </p:nvCxnSpPr>
          <p:spPr>
            <a:xfrm rot="16200000" flipH="1" flipV="1">
              <a:off x="4047575" y="2542203"/>
              <a:ext cx="22375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7" idx="6"/>
            </p:cNvCxnSpPr>
            <p:nvPr/>
          </p:nvCxnSpPr>
          <p:spPr>
            <a:xfrm flipV="1">
              <a:off x="4808777" y="3328509"/>
              <a:ext cx="250840" cy="111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7" idx="4"/>
            </p:cNvCxnSpPr>
            <p:nvPr/>
          </p:nvCxnSpPr>
          <p:spPr>
            <a:xfrm rot="5400000">
              <a:off x="3999968" y="4068795"/>
              <a:ext cx="3189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7" idx="2"/>
            </p:cNvCxnSpPr>
            <p:nvPr/>
          </p:nvCxnSpPr>
          <p:spPr>
            <a:xfrm rot="10800000" flipH="1">
              <a:off x="3260872" y="3328509"/>
              <a:ext cx="263541" cy="15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715" name="TextBox 28"/>
            <p:cNvSpPr txBox="1">
              <a:spLocks noChangeArrowheads="1"/>
            </p:cNvSpPr>
            <p:nvPr/>
          </p:nvSpPr>
          <p:spPr bwMode="auto">
            <a:xfrm>
              <a:off x="3937942" y="2423979"/>
              <a:ext cx="4423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0</a:t>
              </a:r>
            </a:p>
          </p:txBody>
        </p:sp>
        <p:sp>
          <p:nvSpPr>
            <p:cNvPr id="29716" name="TextBox 29"/>
            <p:cNvSpPr txBox="1">
              <a:spLocks noChangeArrowheads="1"/>
            </p:cNvSpPr>
            <p:nvPr/>
          </p:nvSpPr>
          <p:spPr bwMode="auto">
            <a:xfrm>
              <a:off x="3260873" y="3108096"/>
              <a:ext cx="99639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3000</a:t>
              </a:r>
            </a:p>
          </p:txBody>
        </p:sp>
        <p:sp>
          <p:nvSpPr>
            <p:cNvPr id="29717" name="TextBox 30"/>
            <p:cNvSpPr txBox="1">
              <a:spLocks noChangeArrowheads="1"/>
            </p:cNvSpPr>
            <p:nvPr/>
          </p:nvSpPr>
          <p:spPr bwMode="auto">
            <a:xfrm>
              <a:off x="3702473" y="3766611"/>
              <a:ext cx="9133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2000</a:t>
              </a:r>
            </a:p>
          </p:txBody>
        </p:sp>
        <p:sp>
          <p:nvSpPr>
            <p:cNvPr id="29718" name="TextBox 31"/>
            <p:cNvSpPr txBox="1">
              <a:spLocks noChangeArrowheads="1"/>
            </p:cNvSpPr>
            <p:nvPr/>
          </p:nvSpPr>
          <p:spPr bwMode="auto">
            <a:xfrm>
              <a:off x="4174203" y="3072376"/>
              <a:ext cx="1020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1000</a:t>
              </a:r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5087938" y="2651125"/>
            <a:ext cx="3587750" cy="36513"/>
          </a:xfrm>
          <a:prstGeom prst="line">
            <a:avLst/>
          </a:prstGeom>
          <a:ln w="349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828925" y="4422775"/>
            <a:ext cx="2009775" cy="604838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0" grpId="0"/>
      <p:bldP spid="41" grpId="0"/>
      <p:bldP spid="41" grpId="1"/>
      <p:bldP spid="45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222250" y="0"/>
            <a:ext cx="8686800" cy="194627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tree pulls just like the tug-of-war team. If the pull is only from one side, the tension is zero.</a:t>
            </a:r>
          </a:p>
        </p:txBody>
      </p:sp>
      <p:pic>
        <p:nvPicPr>
          <p:cNvPr id="30722" name="Picture 3" descr="newton_third_law_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592388"/>
            <a:ext cx="8305800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177800"/>
            <a:ext cx="8061325" cy="1354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What will the scale read that is pulled from both sides by 10 N weights?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71488" y="1531938"/>
            <a:ext cx="3159125" cy="3000375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0 N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10 N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20 N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30 N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488" y="2174875"/>
            <a:ext cx="1806575" cy="604838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1748" name="Picture 4" descr="tu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2681288"/>
            <a:ext cx="62595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u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2678113"/>
            <a:ext cx="6259512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seSenseNT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3" t="73880" r="2879" b="2567"/>
          <a:stretch>
            <a:fillRect/>
          </a:stretch>
        </p:blipFill>
        <p:spPr bwMode="auto">
          <a:xfrm>
            <a:off x="727075" y="1163638"/>
            <a:ext cx="8066088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orseSenseNT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r="45340" b="74442"/>
          <a:stretch>
            <a:fillRect/>
          </a:stretch>
        </p:blipFill>
        <p:spPr bwMode="auto">
          <a:xfrm>
            <a:off x="727075" y="1298575"/>
            <a:ext cx="77120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orseSenseNT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6" t="1782" b="74240"/>
          <a:stretch>
            <a:fillRect/>
          </a:stretch>
        </p:blipFill>
        <p:spPr bwMode="auto">
          <a:xfrm>
            <a:off x="974725" y="1298575"/>
            <a:ext cx="7183438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orseSenseNT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" t="25760" r="50053" b="50262"/>
          <a:stretch>
            <a:fillRect/>
          </a:stretch>
        </p:blipFill>
        <p:spPr bwMode="auto">
          <a:xfrm>
            <a:off x="727075" y="1298575"/>
            <a:ext cx="771207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orseSenseNT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7" t="25961" b="50687"/>
          <a:stretch>
            <a:fillRect/>
          </a:stretch>
        </p:blipFill>
        <p:spPr bwMode="auto">
          <a:xfrm>
            <a:off x="727075" y="1343025"/>
            <a:ext cx="8066088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orseSenseNT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4" t="49513" r="2643" b="26128"/>
          <a:stretch>
            <a:fillRect/>
          </a:stretch>
        </p:blipFill>
        <p:spPr bwMode="auto">
          <a:xfrm>
            <a:off x="974725" y="1163638"/>
            <a:ext cx="7523163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orseSenseNT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49513" r="49345" b="26128"/>
          <a:stretch>
            <a:fillRect/>
          </a:stretch>
        </p:blipFill>
        <p:spPr bwMode="auto">
          <a:xfrm>
            <a:off x="974725" y="1163638"/>
            <a:ext cx="7523163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orseSenseNT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t="73880" r="49416" b="2567"/>
          <a:stretch>
            <a:fillRect/>
          </a:stretch>
        </p:blipFill>
        <p:spPr bwMode="auto">
          <a:xfrm>
            <a:off x="727075" y="1163638"/>
            <a:ext cx="8066088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If your feet push down on the floor, what does the floor do?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2043113"/>
            <a:ext cx="8229600" cy="3770312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Nothing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Absorbs the push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Pushes up on your feet, but with less force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Pushes up on your feet with an equal force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Pushes up on your feet with greater force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941763"/>
            <a:ext cx="7921625" cy="531812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836">
            <a:off x="6637338" y="1612900"/>
            <a:ext cx="1447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329363" y="3063875"/>
            <a:ext cx="204946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7510413" y="6182392"/>
            <a:ext cx="126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Newton 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Sail.m4v" descr="/Users/admin/Desktop/VASS-AP-Workshop/Newton'sLaws/Sail.m4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4200525"/>
            <a:ext cx="47244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0"/>
            <a:ext cx="8061325" cy="1023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What will be the effect of adding a sail to the fan cart?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90563" y="1200150"/>
            <a:ext cx="5327650" cy="3000375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Slower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Faster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 effect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First faster, then slower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First slower, then faster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563" y="1238250"/>
            <a:ext cx="1806575" cy="604838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798" name="NoSail.m4v" descr="/Users/admin/Desktop/VASS-AP-Workshop/Newton'sLaws/NoSail.m4v">
            <a:hlinkClick r:id="" action="ppaction://media"/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4200525"/>
            <a:ext cx="47244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78" fill="hold"/>
                                        <p:tgtEl>
                                          <p:spTgt spid="337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79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37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  <p:video>
              <p:cMediaNode>
                <p:cTn id="25" repeatCount="indefinite" fill="hold" display="0">
                  <p:stCondLst>
                    <p:cond delay="indefinite"/>
                  </p:stCondLst>
                </p:cTn>
                <p:tgtEl>
                  <p:spTgt spid="33798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06375"/>
            <a:ext cx="7356475" cy="787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Which force probe will measure the greatest force?</a:t>
            </a:r>
          </a:p>
        </p:txBody>
      </p:sp>
      <p:pic>
        <p:nvPicPr>
          <p:cNvPr id="19459" name="Newt3ForceProbe.mov" descr="/Users/admin/Desktop/VASS-AP-Workshop/Newton'sLaws/Newt3ForceProbe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444625"/>
            <a:ext cx="721995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2ForceProbes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7" b="20583"/>
          <a:stretch>
            <a:fillRect/>
          </a:stretch>
        </p:blipFill>
        <p:spPr bwMode="auto">
          <a:xfrm>
            <a:off x="5594350" y="5346700"/>
            <a:ext cx="35496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00" fill="hold"/>
                                        <p:tgtEl>
                                          <p:spTgt spid="1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5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1390" y="1933575"/>
            <a:ext cx="892261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dirty="0">
                <a:latin typeface="Calibri" charset="0"/>
              </a:rPr>
              <a:t>If Object A Exerts a Force on Object B, then Object B Exerts an Equal, Oppositely Directed, and Simultaneous Force on Object A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Calibri" charset="0"/>
                <a:ea typeface="ＭＳ Ｐゴシック" charset="0"/>
                <a:cs typeface="ＭＳ Ｐゴシック" charset="0"/>
              </a:rPr>
              <a:t>Newton</a:t>
            </a:r>
            <a:r>
              <a:rPr lang="ja-JP" altLang="en-US" sz="4800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4800" dirty="0">
                <a:latin typeface="Calibri" charset="0"/>
                <a:ea typeface="ＭＳ Ｐゴシック" charset="0"/>
                <a:cs typeface="ＭＳ Ｐゴシック" charset="0"/>
              </a:rPr>
              <a:t>s Third Law</a:t>
            </a:r>
            <a:endParaRPr lang="en-US" sz="4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>
            <a:hlinkClick r:id="" action="ppaction://hlinkshowjump?jump=lastslideviewed"/>
          </p:cNvPr>
          <p:cNvSpPr txBox="1"/>
          <p:nvPr/>
        </p:nvSpPr>
        <p:spPr>
          <a:xfrm>
            <a:off x="7527269" y="6093411"/>
            <a:ext cx="115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9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4050"/>
            <a:ext cx="6869113" cy="758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Can the floor push up on your feet </a:t>
            </a:r>
            <a:r>
              <a:rPr lang="en-US" dirty="0" smtClean="0"/>
              <a:t>with a force greater </a:t>
            </a:r>
            <a:r>
              <a:rPr lang="en-US" dirty="0" smtClean="0">
                <a:ea typeface="+mj-ea"/>
                <a:cs typeface="+mj-cs"/>
              </a:rPr>
              <a:t>than your weight?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2789238"/>
            <a:ext cx="8229600" cy="3770312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Yes, but nothing will happen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Yes, you will accelerate up into the air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No, it always equals your weight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No, it can only equal or be less than your weight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Yes, but only on a planet with stronger gravity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271838"/>
            <a:ext cx="7094538" cy="703262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827838" y="3062288"/>
            <a:ext cx="2049462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366" name="rad_elmo.gif" descr="/Users/admin/.Trash/elmo_jump.gif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1031875"/>
            <a:ext cx="1447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7510413" y="6182392"/>
            <a:ext cx="126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Newton 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5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5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What is the force from that causes a car to accelerate down the road?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677863" y="1752600"/>
            <a:ext cx="8229600" cy="3770313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engine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transmission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pistons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road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tires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7863" y="3521075"/>
            <a:ext cx="2235200" cy="703263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9" name="lamborghini.mp4" descr="/Users/admin/Desktop/VASS-AP-Workshop/Rotation/Rolling/lamborghini.mp4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3521075"/>
            <a:ext cx="59309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370388" y="1752600"/>
            <a:ext cx="4316412" cy="1533525"/>
            <a:chOff x="4369667" y="1752600"/>
            <a:chExt cx="4317133" cy="1533049"/>
          </a:xfrm>
        </p:grpSpPr>
        <p:pic>
          <p:nvPicPr>
            <p:cNvPr id="16390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51" b="13074"/>
            <a:stretch>
              <a:fillRect/>
            </a:stretch>
          </p:blipFill>
          <p:spPr bwMode="auto">
            <a:xfrm>
              <a:off x="4369667" y="1752600"/>
              <a:ext cx="4317133" cy="1533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ircular Arrow 7"/>
            <p:cNvSpPr/>
            <p:nvPr/>
          </p:nvSpPr>
          <p:spPr>
            <a:xfrm rot="5400000">
              <a:off x="7205596" y="2430095"/>
              <a:ext cx="760177" cy="66209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20"/>
                <a:gd name="adj5" fmla="val 125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6598889" y="3009510"/>
              <a:ext cx="870095" cy="26185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227839" y="6367058"/>
            <a:ext cx="126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Newton 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282" fill="hold"/>
                                        <p:tgtEl>
                                          <p:spTgt spid="1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16389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What is the force from that causes a swimmer to accelerate across a pool?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23888" y="1387475"/>
            <a:ext cx="8229600" cy="3770313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swimmer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s legs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swimmers arms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swimmer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s arms and legs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Gravity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water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23888" y="3797300"/>
            <a:ext cx="2454275" cy="703263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3" name="Swim-slo-mo.MOV" descr="/Users/admin/Desktop/VASS-AP-Workshop/Newton'sLaws/Swim-slo-mo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271838"/>
            <a:ext cx="4781550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309404" y="6182392"/>
            <a:ext cx="126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Newton 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9" fill="hold"/>
                                        <p:tgtEl>
                                          <p:spTgt spid="17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7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74638"/>
            <a:ext cx="73564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Which force probe will measure the greatest force?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22300" y="1808163"/>
            <a:ext cx="8521700" cy="3770312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one pulled by the teacher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one attached to the ring stand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Both will measure the same force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Either one depending on how the teacher pulls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2300" y="2871788"/>
            <a:ext cx="6445250" cy="704850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6" name="Picture 4" descr="2ForceProb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7" b="20583"/>
          <a:stretch>
            <a:fillRect/>
          </a:stretch>
        </p:blipFill>
        <p:spPr bwMode="auto">
          <a:xfrm>
            <a:off x="1695450" y="4314825"/>
            <a:ext cx="599916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7880368" y="6182392"/>
            <a:ext cx="126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Newton 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77800"/>
            <a:ext cx="8772525" cy="17129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Earth pulls on the Moon with gravity, causing it to orbit. What does the Moon do to the Earth?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1425"/>
            <a:ext cx="8521700" cy="3770313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>
                <a:ea typeface="+mn-ea"/>
                <a:cs typeface="+mn-cs"/>
              </a:rPr>
              <a:t>Pulls on the Earth with equal gravity, causing it to orbit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>
                <a:ea typeface="+mn-ea"/>
                <a:cs typeface="+mn-cs"/>
              </a:rPr>
              <a:t>Nothing, it is too small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>
                <a:ea typeface="+mn-ea"/>
                <a:cs typeface="+mn-cs"/>
              </a:rPr>
              <a:t>Pulls on the Earth with less gravity, having no effect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>
                <a:ea typeface="+mn-ea"/>
                <a:cs typeface="+mn-cs"/>
              </a:rPr>
              <a:t>Pulls on the Earth with less gravity, causing tides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511425"/>
            <a:ext cx="8521700" cy="993775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7510413" y="6182392"/>
            <a:ext cx="126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Newton 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The Earth orbits a point about ¾ of the distance from its center to its surface (not to scale)</a:t>
            </a:r>
          </a:p>
        </p:txBody>
      </p:sp>
      <p:pic>
        <p:nvPicPr>
          <p:cNvPr id="21507" name="EarthMoon2.mov" descr="/Users/admin/Desktop/EarthMoon2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1187450"/>
            <a:ext cx="609600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4" fill="hold"/>
                                        <p:tgtEl>
                                          <p:spTgt spid="21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0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0"/>
            <a:ext cx="8772525" cy="1354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Earth pulls on you with the force of gravity, what is the reaction to this force?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06375" y="1354138"/>
            <a:ext cx="5922639" cy="3770312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Normal force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You pull on the Earth with an equal force of gravity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You pull on the Earth with a smaller force of gravity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Nothing, only the Earth has gravity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376" y="2039938"/>
            <a:ext cx="5549772" cy="993775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 descr="action__reaction_for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48" y="4001288"/>
            <a:ext cx="3655852" cy="285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026430" y="6213119"/>
            <a:ext cx="126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Newton 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3522</TotalTime>
  <Words>668</Words>
  <Application>Microsoft Macintosh PowerPoint</Application>
  <PresentationFormat>On-screen Show (4:3)</PresentationFormat>
  <Paragraphs>112</Paragraphs>
  <Slides>22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ＭＳ Ｐゴシック</vt:lpstr>
      <vt:lpstr>Calibri</vt:lpstr>
      <vt:lpstr>Office Theme</vt:lpstr>
      <vt:lpstr>Newton’s Third Law</vt:lpstr>
      <vt:lpstr>If your feet push down on the floor, what does the floor do?</vt:lpstr>
      <vt:lpstr>Can the floor push up on your feet with a force greater than your weight?</vt:lpstr>
      <vt:lpstr>What is the force from that causes a car to accelerate down the road?</vt:lpstr>
      <vt:lpstr>What is the force from that causes a swimmer to accelerate across a pool?</vt:lpstr>
      <vt:lpstr>Which force probe will measure the greatest force?</vt:lpstr>
      <vt:lpstr>The Earth pulls on the Moon with gravity, causing it to orbit. What does the Moon do to the Earth?</vt:lpstr>
      <vt:lpstr>The Earth orbits a point about ¾ of the distance from its center to its surface (not to scale)</vt:lpstr>
      <vt:lpstr>The Earth pulls on you with the force of gravity, what is the reaction to this force?</vt:lpstr>
      <vt:lpstr>The Forces are the same but the Masses and Accelerations are different</vt:lpstr>
      <vt:lpstr>A gun shoots a bullet, which received the greatest force?</vt:lpstr>
      <vt:lpstr>The Forces are the same but the Masses and Accelerations are different</vt:lpstr>
      <vt:lpstr>A bug splatters on a windshield, which received the greatest force?</vt:lpstr>
      <vt:lpstr>The Forces are the same but the Masses and Accelerations are different</vt:lpstr>
      <vt:lpstr>What was the last thing to go through the bug’s mind?</vt:lpstr>
      <vt:lpstr>PowerPoint Presentation</vt:lpstr>
      <vt:lpstr>The tree pulls just like the tug-of-war team. If the pull is only from one side, the tension is zero.</vt:lpstr>
      <vt:lpstr>What will the scale read that is pulled from both sides by 10 N weights?</vt:lpstr>
      <vt:lpstr>PowerPoint Presentation</vt:lpstr>
      <vt:lpstr>What will be the effect of adding a sail to the fan cart?</vt:lpstr>
      <vt:lpstr>Which force probe will measure the greatest force?</vt:lpstr>
      <vt:lpstr>Newton’s Third Law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Newton’s Third Law</dc:title>
  <dc:creator>mac user</dc:creator>
  <cp:lastModifiedBy>Rooz</cp:lastModifiedBy>
  <cp:revision>24</cp:revision>
  <dcterms:created xsi:type="dcterms:W3CDTF">2011-10-28T14:48:36Z</dcterms:created>
  <dcterms:modified xsi:type="dcterms:W3CDTF">2012-10-11T21:21:39Z</dcterms:modified>
</cp:coreProperties>
</file>