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4v" ContentType="video/unknown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7"/>
  </p:notesMasterIdLst>
  <p:sldIdLst>
    <p:sldId id="256" r:id="rId2"/>
    <p:sldId id="257" r:id="rId3"/>
    <p:sldId id="258" r:id="rId4"/>
    <p:sldId id="282" r:id="rId5"/>
    <p:sldId id="271" r:id="rId6"/>
    <p:sldId id="259" r:id="rId7"/>
    <p:sldId id="264" r:id="rId8"/>
    <p:sldId id="260" r:id="rId9"/>
    <p:sldId id="261" r:id="rId10"/>
    <p:sldId id="263" r:id="rId11"/>
    <p:sldId id="265" r:id="rId12"/>
    <p:sldId id="267" r:id="rId13"/>
    <p:sldId id="269" r:id="rId14"/>
    <p:sldId id="270" r:id="rId15"/>
    <p:sldId id="266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80" r:id="rId25"/>
    <p:sldId id="279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13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511F34-42EE-EB42-8BA7-32313B1A47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84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DD9070-77E1-654E-83F4-F5FE2BDA0C57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36541C-38A3-E747-AE48-A3A97B29FC2C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6ABD5C-FB2A-D84E-9DC6-6320D3BC7DEA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37DD31-DD6C-DF45-B302-4D1ED18B8F4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81E02C-17AF-BB48-AF39-1F4F0BECCB30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05293E-33FD-0E48-9E07-B3FB1D881A30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3E765C1-199F-2943-A8D2-36A978A6C363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09C609-FEA8-4941-B964-3545FE5EF520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EBFA6E-BF9D-7144-96EB-AAD8D9FA6C0D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17A2FD-A981-8C4A-AE7E-BC620CCE78B8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439A1D-8ECF-E74E-9038-0F0332BB9567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359A8F-BB64-DD42-AB6E-E478EA6F3C6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AF5D66-0609-8040-ADB1-55339609F5D4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25618E-355C-CC40-833D-B506666DCF08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C93560-A80A-584C-B859-B702F2DA4FF9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A97A7B-80CE-F14C-A308-CAFEBD48D589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4204A0-B896-3948-991B-DB47716C6436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2DADE3-17F6-3449-9FEB-F04A2FCF05A1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2DADE3-17F6-3449-9FEB-F04A2FCF05A1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A79E8-6E42-1D42-A775-C26A8C0AD58F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E7EEC1-B880-3041-962D-B0D5D49BD3D9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F630FE-E2A4-5D4E-8028-87ADD3F2735D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E5AAFE-5A53-D741-8922-ED78FEC7B59D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4852C1-29FF-434D-B1E8-EA1736A78DDC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990600"/>
          </a:xfrm>
          <a:effectLst>
            <a:outerShdw blurRad="63500" dist="35915" dir="81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048000"/>
            <a:ext cx="7772400" cy="1219200"/>
          </a:xfrm>
          <a:effectLst>
            <a:outerShdw blurRad="68580" dist="25399" dir="8100000" algn="ctr" rotWithShape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5950E-6180-3746-ADDD-3E49B3479D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E2E1A6-1CF7-5542-97CC-84452E0575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9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E72E05-5B69-AB47-884E-916CC68B1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3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F51802-3E6A-0449-8EF3-D313D749E3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1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E5ED2-74BA-A047-82E6-B1335A3F41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4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C920E-6C4B-F34E-97B0-E2FAB44A67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4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6285D7-1AD7-8744-A1EE-90A5FB2982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7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819A0-1CF4-7E49-881F-EDE46441C1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13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2C58C-1C07-3B49-93D2-03C8204B26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8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7E21-918D-8048-8816-BEA8927774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6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474B0-DCA3-D245-8D95-041480682C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9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16" dir="8100068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81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75AB1C6-90FD-6D49-BD63-0311FB165DB2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jpeg"/><Relationship Id="rId11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microsoft.com/office/2007/relationships/media" Target="../media/media3.MOV"/><Relationship Id="rId6" Type="http://schemas.openxmlformats.org/officeDocument/2006/relationships/video" Target="../media/media3.MOV"/><Relationship Id="rId7" Type="http://schemas.microsoft.com/office/2007/relationships/media" Target="../media/media4.MOV"/><Relationship Id="rId8" Type="http://schemas.openxmlformats.org/officeDocument/2006/relationships/video" Target="../media/media4.MOV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4" Type="http://schemas.openxmlformats.org/officeDocument/2006/relationships/video" Target="../media/media6.mov"/><Relationship Id="rId5" Type="http://schemas.microsoft.com/office/2007/relationships/media" Target="../media/media7.mov"/><Relationship Id="rId6" Type="http://schemas.openxmlformats.org/officeDocument/2006/relationships/video" Target="../media/media7.mov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18.xml"/><Relationship Id="rId9" Type="http://schemas.openxmlformats.org/officeDocument/2006/relationships/image" Target="../media/image31.jpe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36.JPG"/><Relationship Id="rId8" Type="http://schemas.openxmlformats.org/officeDocument/2006/relationships/image" Target="../media/image32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0.mov"/><Relationship Id="rId4" Type="http://schemas.openxmlformats.org/officeDocument/2006/relationships/video" Target="../media/media10.mov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21.xml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41.png"/><Relationship Id="rId10" Type="http://schemas.openxmlformats.org/officeDocument/2006/relationships/image" Target="../media/image32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2.MOV"/><Relationship Id="rId4" Type="http://schemas.openxmlformats.org/officeDocument/2006/relationships/video" Target="../media/media12.MOV"/><Relationship Id="rId5" Type="http://schemas.microsoft.com/office/2007/relationships/media" Target="../media/media13.mov"/><Relationship Id="rId6" Type="http://schemas.openxmlformats.org/officeDocument/2006/relationships/video" Target="../media/media13.mov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22.xml"/><Relationship Id="rId9" Type="http://schemas.openxmlformats.org/officeDocument/2006/relationships/image" Target="../media/image32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" Type="http://schemas.microsoft.com/office/2007/relationships/media" Target="../media/media11.mov"/><Relationship Id="rId2" Type="http://schemas.openxmlformats.org/officeDocument/2006/relationships/video" Target="../media/media11.mov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" Type="http://schemas.microsoft.com/office/2007/relationships/media" Target="../media/media14.mov"/><Relationship Id="rId2" Type="http://schemas.openxmlformats.org/officeDocument/2006/relationships/video" Target="../media/media14.mov"/><Relationship Id="rId3" Type="http://schemas.microsoft.com/office/2007/relationships/media" Target="../media/media15.MOV"/><Relationship Id="rId4" Type="http://schemas.openxmlformats.org/officeDocument/2006/relationships/video" Target="../media/media15.MOV"/><Relationship Id="rId5" Type="http://schemas.microsoft.com/office/2007/relationships/media" Target="../media/media16.m4v"/><Relationship Id="rId6" Type="http://schemas.openxmlformats.org/officeDocument/2006/relationships/video" Target="../media/media16.m4v"/><Relationship Id="rId7" Type="http://schemas.microsoft.com/office/2007/relationships/media" Target="../media/media17.MOV"/><Relationship Id="rId8" Type="http://schemas.openxmlformats.org/officeDocument/2006/relationships/video" Target="../media/media17.MOV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9.MOV"/><Relationship Id="rId4" Type="http://schemas.openxmlformats.org/officeDocument/2006/relationships/video" Target="../media/media19.MOV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24.xml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microsoft.com/office/2007/relationships/media" Target="../media/media18.m4v"/><Relationship Id="rId2" Type="http://schemas.openxmlformats.org/officeDocument/2006/relationships/video" Target="../media/media18.m4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2743200"/>
            <a:ext cx="2819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Newton’s First Law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962400"/>
            <a:ext cx="4419600" cy="457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Mystery of Inertia</a:t>
            </a:r>
          </a:p>
        </p:txBody>
      </p:sp>
      <p:pic>
        <p:nvPicPr>
          <p:cNvPr id="2" name="Picture 1" descr="CIMG35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" y="0"/>
            <a:ext cx="2844800" cy="2133600"/>
          </a:xfrm>
          <a:prstGeom prst="rect">
            <a:avLst/>
          </a:prstGeom>
        </p:spPr>
      </p:pic>
      <p:pic>
        <p:nvPicPr>
          <p:cNvPr id="5" name="Picture 4" descr="CIMG35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6300"/>
            <a:ext cx="2895600" cy="2171700"/>
          </a:xfrm>
          <a:prstGeom prst="rect">
            <a:avLst/>
          </a:prstGeom>
        </p:spPr>
      </p:pic>
      <p:pic>
        <p:nvPicPr>
          <p:cNvPr id="6" name="Picture 5" descr="CIMG356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46" y="0"/>
            <a:ext cx="2844800" cy="2133600"/>
          </a:xfrm>
          <a:prstGeom prst="rect">
            <a:avLst/>
          </a:prstGeom>
        </p:spPr>
      </p:pic>
      <p:pic>
        <p:nvPicPr>
          <p:cNvPr id="7" name="Picture 6" descr="CIMG357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2844800" cy="2133600"/>
          </a:xfrm>
          <a:prstGeom prst="rect">
            <a:avLst/>
          </a:prstGeom>
        </p:spPr>
      </p:pic>
      <p:pic>
        <p:nvPicPr>
          <p:cNvPr id="8" name="Picture 7" descr="CIMG358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2971800" cy="2228850"/>
          </a:xfrm>
          <a:prstGeom prst="rect">
            <a:avLst/>
          </a:prstGeom>
        </p:spPr>
      </p:pic>
      <p:pic>
        <p:nvPicPr>
          <p:cNvPr id="9" name="Picture 8" descr="CIMG359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629150"/>
            <a:ext cx="2971800" cy="2228850"/>
          </a:xfrm>
          <a:prstGeom prst="rect">
            <a:avLst/>
          </a:prstGeom>
        </p:spPr>
      </p:pic>
      <p:pic>
        <p:nvPicPr>
          <p:cNvPr id="10" name="Picture 9" descr="CIMG358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209800"/>
            <a:ext cx="2286000" cy="1714500"/>
          </a:xfrm>
          <a:prstGeom prst="rect">
            <a:avLst/>
          </a:prstGeom>
        </p:spPr>
      </p:pic>
      <p:pic>
        <p:nvPicPr>
          <p:cNvPr id="11" name="Picture 10" descr="CIMG3546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29150"/>
            <a:ext cx="2971800" cy="222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algn="ctr">
              <a:defRPr/>
            </a:pPr>
            <a:r>
              <a:rPr lang="en-US">
                <a:ea typeface="+mj-ea"/>
                <a:cs typeface="+mj-cs"/>
              </a:rPr>
              <a:t>Mass is not the Same Thing as Weight, Why Should I Care?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8900"/>
            <a:ext cx="64008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524000" y="5791200"/>
            <a:ext cx="6781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Cargo is 0.6% less in weight at the Equator, that</a:t>
            </a:r>
            <a:r>
              <a:rPr lang="ja-JP" altLang="en-US" sz="3200"/>
              <a:t>’</a:t>
            </a:r>
            <a:r>
              <a:rPr lang="en-US" sz="3200"/>
              <a:t>s 600 missing tons!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11" y="4343400"/>
            <a:ext cx="379427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5417" y="0"/>
            <a:ext cx="7924800" cy="501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You drop your cell phone in the aisle of a jet plane and it lands on the floor directly below where you dropped it. From this you can conclude:</a:t>
            </a:r>
          </a:p>
          <a:p>
            <a:r>
              <a:rPr lang="en-US" sz="3200" dirty="0" smtClean="0"/>
              <a:t>	A</a:t>
            </a:r>
            <a:r>
              <a:rPr lang="en-US" sz="3200" dirty="0"/>
              <a:t>. The jet is at rest on the runway</a:t>
            </a:r>
          </a:p>
          <a:p>
            <a:r>
              <a:rPr lang="en-US" sz="3200" dirty="0"/>
              <a:t>	B. The jet is cruising at a 	constant 			velocity of 550mph</a:t>
            </a:r>
          </a:p>
          <a:p>
            <a:r>
              <a:rPr lang="en-US" sz="3200" dirty="0"/>
              <a:t>	C. The jet is speeding up</a:t>
            </a:r>
          </a:p>
          <a:p>
            <a:r>
              <a:rPr lang="en-US" sz="3200" dirty="0"/>
              <a:t>	D. The jet is slowing down</a:t>
            </a:r>
          </a:p>
          <a:p>
            <a:r>
              <a:rPr lang="en-US" sz="3200" dirty="0"/>
              <a:t>	E. None of the above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838200" y="4419600"/>
            <a:ext cx="4038600" cy="609600"/>
          </a:xfrm>
          <a:prstGeom prst="rect">
            <a:avLst/>
          </a:prstGeom>
          <a:solidFill>
            <a:schemeClr val="accent1">
              <a:alpha val="6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609600" y="914400"/>
            <a:ext cx="80772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How can you tell if you are at rest or in uniform motion?</a:t>
            </a:r>
          </a:p>
          <a:p>
            <a:r>
              <a:rPr lang="en-US" sz="3200"/>
              <a:t>	A. Use a radar detector</a:t>
            </a:r>
          </a:p>
          <a:p>
            <a:r>
              <a:rPr lang="en-US" sz="3200"/>
              <a:t>	B. Drop a ball and see where it lands</a:t>
            </a:r>
          </a:p>
          <a:p>
            <a:r>
              <a:rPr lang="en-US" sz="3200"/>
              <a:t>	C. You can feel the motion</a:t>
            </a:r>
          </a:p>
          <a:p>
            <a:r>
              <a:rPr lang="en-US" sz="3200"/>
              <a:t>	D. If you don</a:t>
            </a:r>
            <a:r>
              <a:rPr lang="ja-JP" altLang="en-US" sz="3200"/>
              <a:t>’</a:t>
            </a:r>
            <a:r>
              <a:rPr lang="en-US" sz="3200"/>
              <a:t>t see anything moving, 	you are at rest</a:t>
            </a:r>
          </a:p>
          <a:p>
            <a:r>
              <a:rPr lang="en-US" sz="3200"/>
              <a:t>	E. It is impossible to tell</a:t>
            </a:r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1524000" y="4419600"/>
            <a:ext cx="4419600" cy="609600"/>
          </a:xfrm>
          <a:prstGeom prst="rect">
            <a:avLst/>
          </a:prstGeom>
          <a:solidFill>
            <a:schemeClr val="accent1">
              <a:alpha val="6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An object is pulled by equal forces in opposite directions. Which of the following could be true?</a:t>
            </a:r>
          </a:p>
          <a:p>
            <a:r>
              <a:rPr lang="en-US" sz="3200"/>
              <a:t>	A. It is at rest</a:t>
            </a:r>
          </a:p>
          <a:p>
            <a:r>
              <a:rPr lang="en-US" sz="3200"/>
              <a:t>	B. It is accelerating</a:t>
            </a:r>
          </a:p>
          <a:p>
            <a:r>
              <a:rPr lang="en-US" sz="3200"/>
              <a:t>	C. It is in uniform motion</a:t>
            </a:r>
          </a:p>
          <a:p>
            <a:r>
              <a:rPr lang="en-US" sz="3200"/>
              <a:t>	D. Either A or C</a:t>
            </a:r>
          </a:p>
          <a:p>
            <a:r>
              <a:rPr lang="en-US" sz="3200"/>
              <a:t>	E. Either A or B</a:t>
            </a:r>
            <a:endParaRPr 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57600"/>
            <a:ext cx="38862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838200" y="2438400"/>
            <a:ext cx="3048000" cy="609600"/>
          </a:xfrm>
          <a:prstGeom prst="rect">
            <a:avLst/>
          </a:prstGeom>
          <a:solidFill>
            <a:schemeClr val="accent1">
              <a:alpha val="6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76200" y="533400"/>
            <a:ext cx="90678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You are driving down the freeway with the cruise control set at 65 mph. Which of the following is true?</a:t>
            </a:r>
          </a:p>
          <a:p>
            <a:r>
              <a:rPr lang="en-US" sz="3200" dirty="0"/>
              <a:t>	A. The forces pushing the car forward are 	the greatest</a:t>
            </a:r>
          </a:p>
          <a:p>
            <a:r>
              <a:rPr lang="en-US" sz="3200" dirty="0"/>
              <a:t>	B. The forces pushing the car backwards 	are the greatest</a:t>
            </a:r>
          </a:p>
          <a:p>
            <a:r>
              <a:rPr lang="en-US" sz="3200" dirty="0"/>
              <a:t>	C. The forward forces equal the backward 	forces</a:t>
            </a:r>
          </a:p>
          <a:p>
            <a:r>
              <a:rPr lang="en-US" sz="3200" dirty="0"/>
              <a:t>	D. There is no backward force</a:t>
            </a:r>
          </a:p>
          <a:p>
            <a:r>
              <a:rPr lang="en-US" sz="3200" dirty="0"/>
              <a:t>	E. E is never the right answer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990600" y="4038600"/>
            <a:ext cx="7696200" cy="914400"/>
          </a:xfrm>
          <a:prstGeom prst="rect">
            <a:avLst/>
          </a:prstGeom>
          <a:solidFill>
            <a:schemeClr val="accent1">
              <a:alpha val="6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algn="ctr">
              <a:defRPr/>
            </a:pPr>
            <a:r>
              <a:rPr lang="en-US">
                <a:ea typeface="+mj-ea"/>
                <a:cs typeface="+mj-cs"/>
              </a:rPr>
              <a:t>Great Transportation Idea?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54167"/>
          <a:stretch>
            <a:fillRect/>
          </a:stretch>
        </p:blipFill>
        <p:spPr bwMode="auto">
          <a:xfrm>
            <a:off x="3352800" y="990600"/>
            <a:ext cx="178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206" r="10257" b="3839"/>
          <a:stretch>
            <a:fillRect/>
          </a:stretch>
        </p:blipFill>
        <p:spPr bwMode="auto">
          <a:xfrm>
            <a:off x="2057400" y="1447800"/>
            <a:ext cx="4648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/>
          <a:lstStyle/>
          <a:p>
            <a:pPr algn="ctr"/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What is Going On With These Stations?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coin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800" y="609600"/>
            <a:ext cx="4064000" cy="3048000"/>
          </a:xfrm>
          <a:prstGeom prst="rect">
            <a:avLst/>
          </a:prstGeom>
        </p:spPr>
      </p:pic>
      <p:pic>
        <p:nvPicPr>
          <p:cNvPr id="4" name="tablecloth5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02717" y="610958"/>
            <a:ext cx="4064000" cy="3048000"/>
          </a:xfrm>
          <a:prstGeom prst="rect">
            <a:avLst/>
          </a:prstGeom>
        </p:spPr>
      </p:pic>
      <p:pic>
        <p:nvPicPr>
          <p:cNvPr id="5" name="table2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800" y="3810000"/>
            <a:ext cx="4064000" cy="3048000"/>
          </a:xfrm>
          <a:prstGeom prst="rect">
            <a:avLst/>
          </a:prstGeom>
        </p:spPr>
      </p:pic>
      <p:pic>
        <p:nvPicPr>
          <p:cNvPr id="6" name="TableCloth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76800" y="3811357"/>
            <a:ext cx="4062191" cy="3046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/>
          <a:lstStyle/>
          <a:p>
            <a:pPr algn="ctr"/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What is Going On With These Stations?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0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80731" y="-84931"/>
            <a:ext cx="37163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CIMG26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9117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/>
          <a:lstStyle/>
          <a:p>
            <a:pPr algn="ctr"/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What is Going On With These Stations?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7110" name="Picture 7" descr="CIMG266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2" y="685800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la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24400" y="324913"/>
            <a:ext cx="4064000" cy="3048000"/>
          </a:xfrm>
          <a:prstGeom prst="rect">
            <a:avLst/>
          </a:prstGeom>
        </p:spPr>
      </p:pic>
      <p:pic>
        <p:nvPicPr>
          <p:cNvPr id="3" name="TPRoll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" y="3733800"/>
            <a:ext cx="4267200" cy="3200400"/>
          </a:xfrm>
          <a:prstGeom prst="rect">
            <a:avLst/>
          </a:prstGeom>
        </p:spPr>
      </p:pic>
      <p:pic>
        <p:nvPicPr>
          <p:cNvPr id="4" name="Clay2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4400" y="36576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/>
          <a:lstStyle/>
          <a:p>
            <a:pPr algn="ctr"/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What is Going On With This Station?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CIMG355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" y="685800"/>
            <a:ext cx="4064000" cy="3048000"/>
          </a:xfrm>
          <a:prstGeom prst="rect">
            <a:avLst/>
          </a:prstGeom>
        </p:spPr>
      </p:pic>
      <p:pic>
        <p:nvPicPr>
          <p:cNvPr id="3" name="Picture 2" descr="CIMG356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43" y="609600"/>
            <a:ext cx="4165600" cy="3124200"/>
          </a:xfrm>
          <a:prstGeom prst="rect">
            <a:avLst/>
          </a:prstGeom>
        </p:spPr>
      </p:pic>
      <p:pic>
        <p:nvPicPr>
          <p:cNvPr id="4" name="Picture 3" descr="CIMG359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810000"/>
            <a:ext cx="4064000" cy="3048000"/>
          </a:xfrm>
          <a:prstGeom prst="rect">
            <a:avLst/>
          </a:prstGeom>
        </p:spPr>
      </p:pic>
      <p:pic>
        <p:nvPicPr>
          <p:cNvPr id="5" name="Anvi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38100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algn="ctr">
              <a:defRPr/>
            </a:pPr>
            <a:r>
              <a:rPr lang="en-US">
                <a:ea typeface="+mj-ea"/>
                <a:cs typeface="+mj-cs"/>
              </a:rPr>
              <a:t>Aristotle’s Laws of Motion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971800" y="914400"/>
            <a:ext cx="2827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Natural Motion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172200" y="914400"/>
            <a:ext cx="2759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Violent Motion</a:t>
            </a:r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27432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27432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21955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0"/>
            <a:ext cx="2692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33800"/>
            <a:ext cx="171291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228600" y="914400"/>
            <a:ext cx="27432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The 4 elements will seek their natural place. They can be temporarily caused to leave their natural place.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/>
          <a:lstStyle/>
          <a:p>
            <a:pPr algn="ctr"/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What is Going On With This Station?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CIMG35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" y="761999"/>
            <a:ext cx="5159028" cy="3869271"/>
          </a:xfrm>
          <a:prstGeom prst="rect">
            <a:avLst/>
          </a:prstGeom>
        </p:spPr>
      </p:pic>
      <p:pic>
        <p:nvPicPr>
          <p:cNvPr id="51203" name="Picture 8" descr="NEWT1VELOC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40075"/>
            <a:ext cx="4379913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/>
          <a:lstStyle/>
          <a:p>
            <a:pPr algn="ctr"/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What is Going On With This Station?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2" name="Picture 4" descr="CIMG261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4243115" cy="283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CIMG268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60825"/>
            <a:ext cx="41910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rcrash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" y="609599"/>
            <a:ext cx="4191000" cy="3143251"/>
          </a:xfrm>
          <a:prstGeom prst="rect">
            <a:avLst/>
          </a:prstGeom>
        </p:spPr>
      </p:pic>
      <p:pic>
        <p:nvPicPr>
          <p:cNvPr id="3" name="CarCrash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24400" y="3590793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/>
          <a:lstStyle/>
          <a:p>
            <a:pPr algn="ctr"/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What is Going On With This Station?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5kgShak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" y="1276350"/>
            <a:ext cx="4191000" cy="3143250"/>
          </a:xfrm>
          <a:prstGeom prst="rect">
            <a:avLst/>
          </a:prstGeom>
        </p:spPr>
      </p:pic>
      <p:pic>
        <p:nvPicPr>
          <p:cNvPr id="4" name="5kgShake3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5800" y="685800"/>
            <a:ext cx="4572000" cy="2571750"/>
          </a:xfrm>
          <a:prstGeom prst="rect">
            <a:avLst/>
          </a:prstGeom>
        </p:spPr>
      </p:pic>
      <p:pic>
        <p:nvPicPr>
          <p:cNvPr id="5" name="5kgShake2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70400" y="3505200"/>
            <a:ext cx="44704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/>
          <a:lstStyle/>
          <a:p>
            <a:pPr algn="ctr"/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What is Going On With These Stations?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hoop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6206" y="609600"/>
            <a:ext cx="4064000" cy="3048000"/>
          </a:xfrm>
          <a:prstGeom prst="rect">
            <a:avLst/>
          </a:prstGeom>
        </p:spPr>
      </p:pic>
      <p:pic>
        <p:nvPicPr>
          <p:cNvPr id="7" name="wagon1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800" y="3835495"/>
            <a:ext cx="4030006" cy="3022505"/>
          </a:xfrm>
          <a:prstGeom prst="rect">
            <a:avLst/>
          </a:prstGeom>
        </p:spPr>
      </p:pic>
      <p:pic>
        <p:nvPicPr>
          <p:cNvPr id="8" name="FeynmanBall+Wagon.m4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76800" y="3908031"/>
            <a:ext cx="3923481" cy="2942611"/>
          </a:xfrm>
          <a:prstGeom prst="rect">
            <a:avLst/>
          </a:prstGeom>
        </p:spPr>
      </p:pic>
      <p:pic>
        <p:nvPicPr>
          <p:cNvPr id="9" name="Hoop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7882" y="631432"/>
            <a:ext cx="406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/>
          <a:lstStyle/>
          <a:p>
            <a:pPr algn="ctr"/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What is Going On With This Station?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egg-overhea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9867" y="2743200"/>
            <a:ext cx="5554133" cy="3124200"/>
          </a:xfrm>
          <a:prstGeom prst="rect">
            <a:avLst/>
          </a:prstGeom>
        </p:spPr>
      </p:pic>
      <p:pic>
        <p:nvPicPr>
          <p:cNvPr id="3" name="Egg-side-slo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86" y="685800"/>
            <a:ext cx="4168114" cy="3126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0" y="0"/>
            <a:ext cx="15809913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The figure below shows overhead views of four situations </a:t>
            </a:r>
          </a:p>
          <a:p>
            <a:r>
              <a:rPr lang="en-US" dirty="0"/>
              <a:t>in which forces act on a block that lies on a frictionless floor. </a:t>
            </a:r>
          </a:p>
          <a:p>
            <a:r>
              <a:rPr lang="en-US" dirty="0"/>
              <a:t>If the force magnitudes are chosen properly, in which situations </a:t>
            </a:r>
          </a:p>
          <a:p>
            <a:r>
              <a:rPr lang="en-US" dirty="0"/>
              <a:t>is it possible that the block is stationary? </a:t>
            </a:r>
          </a:p>
          <a:p>
            <a:endParaRPr lang="en-US" dirty="0"/>
          </a:p>
          <a:p>
            <a:r>
              <a:rPr lang="en-US" dirty="0"/>
              <a:t>A. 1 only</a:t>
            </a:r>
          </a:p>
          <a:p>
            <a:r>
              <a:rPr lang="en-US" dirty="0"/>
              <a:t>B. 1 and 3</a:t>
            </a:r>
          </a:p>
          <a:p>
            <a:r>
              <a:rPr lang="en-US" dirty="0"/>
              <a:t>C. 2 only</a:t>
            </a:r>
          </a:p>
          <a:p>
            <a:r>
              <a:rPr lang="en-US" dirty="0"/>
              <a:t>D. 2 and 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the force magnitudes are chosen properly, in which situations </a:t>
            </a:r>
          </a:p>
          <a:p>
            <a:r>
              <a:rPr lang="en-US" dirty="0"/>
              <a:t>is it possible that the block is moving with a constant velocity?</a:t>
            </a:r>
          </a:p>
          <a:p>
            <a:endParaRPr lang="en-US" dirty="0"/>
          </a:p>
          <a:p>
            <a:r>
              <a:rPr lang="en-US" dirty="0"/>
              <a:t>A. 4 only</a:t>
            </a:r>
          </a:p>
          <a:p>
            <a:r>
              <a:rPr lang="en-US" dirty="0"/>
              <a:t>B. 1 and 2</a:t>
            </a:r>
          </a:p>
          <a:p>
            <a:r>
              <a:rPr lang="en-US" dirty="0"/>
              <a:t>C. 2 and 4</a:t>
            </a:r>
          </a:p>
          <a:p>
            <a:r>
              <a:rPr lang="en-US" dirty="0"/>
              <a:t>D. 2 only </a:t>
            </a: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43000"/>
            <a:ext cx="28956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76200" y="2971800"/>
            <a:ext cx="1524000" cy="457200"/>
          </a:xfrm>
          <a:prstGeom prst="rect">
            <a:avLst/>
          </a:prstGeom>
          <a:solidFill>
            <a:schemeClr val="accent1">
              <a:alpha val="6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-19090" y="5867400"/>
            <a:ext cx="1695490" cy="457200"/>
          </a:xfrm>
          <a:prstGeom prst="rect">
            <a:avLst/>
          </a:prstGeom>
          <a:solidFill>
            <a:schemeClr val="accent1">
              <a:alpha val="6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>
              <a:defRPr/>
            </a:pPr>
            <a:r>
              <a:rPr lang="en-US">
                <a:ea typeface="+mj-ea"/>
                <a:cs typeface="+mj-cs"/>
              </a:rPr>
              <a:t>Galileo Worked to Describe Motion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52800"/>
            <a:ext cx="38100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18"/>
          <a:stretch>
            <a:fillRect/>
          </a:stretch>
        </p:blipFill>
        <p:spPr bwMode="auto">
          <a:xfrm>
            <a:off x="228600" y="762000"/>
            <a:ext cx="5867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400800" y="914400"/>
            <a:ext cx="194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Speeding Up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6400800" y="1600200"/>
            <a:ext cx="211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Slowing Down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6553200" y="2286000"/>
            <a:ext cx="133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Neither?</a:t>
            </a: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1828800" y="3581400"/>
            <a:ext cx="28352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How does the ball </a:t>
            </a:r>
            <a:r>
              <a:rPr lang="ja-JP" altLang="en-US"/>
              <a:t>“</a:t>
            </a:r>
            <a:r>
              <a:rPr lang="en-US"/>
              <a:t>remember</a:t>
            </a:r>
            <a:r>
              <a:rPr lang="ja-JP" altLang="en-US"/>
              <a:t>”</a:t>
            </a:r>
            <a:r>
              <a:rPr lang="en-US"/>
              <a:t> the original height?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1752600" y="5029200"/>
            <a:ext cx="3200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How long would the ball have to roll to reach its original height?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21" y="76200"/>
            <a:ext cx="9144000" cy="6858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ea typeface="+mj-ea"/>
                <a:cs typeface="+mj-cs"/>
              </a:rPr>
              <a:t>Galileo’s Equipment was Elegant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885675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1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1524000"/>
          </a:xfrm>
        </p:spPr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Galileo used his Ideas about Inertia to Support Copernican Theory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If a force was required to sustain motion, then the rotation and revolution of the Earth would produce absurd results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would happen if you jumped in the air if both Aristotle and Copernicus were correct?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838200"/>
          </a:xfrm>
        </p:spPr>
        <p:txBody>
          <a:bodyPr/>
          <a:lstStyle/>
          <a:p>
            <a:pPr algn="ctr">
              <a:defRPr/>
            </a:pPr>
            <a:r>
              <a:rPr lang="en-US">
                <a:ea typeface="+mj-ea"/>
                <a:cs typeface="+mj-cs"/>
              </a:rPr>
              <a:t>Newton’s Version of His First Law: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838200" y="914400"/>
            <a:ext cx="72405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200"/>
              <a:t>“</a:t>
            </a:r>
            <a:r>
              <a:rPr lang="en-US" sz="3200"/>
              <a:t>Every body persists in its state of rest or uniform motion in a straight line unless compelled to change that state by unbalanced forces impressed on it.</a:t>
            </a:r>
            <a:r>
              <a:rPr lang="ja-JP" altLang="en-US" sz="3200"/>
              <a:t>”</a:t>
            </a:r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31242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16" dir="8100068" algn="ctr" rotWithShape="0">
              <a:srgbClr val="000000">
                <a:alpha val="75000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44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Textbook Version of His First Law: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990600" y="3962400"/>
            <a:ext cx="7240588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200"/>
              <a:t>“</a:t>
            </a:r>
            <a:r>
              <a:rPr lang="en-US" sz="3200"/>
              <a:t>If no force acts on a body, we can always find a reference frame in which that body has no acceleration.</a:t>
            </a:r>
            <a:r>
              <a:rPr lang="ja-JP" altLang="en-US" sz="3200"/>
              <a:t>”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077200" cy="838200"/>
          </a:xfrm>
        </p:spPr>
        <p:txBody>
          <a:bodyPr/>
          <a:lstStyle/>
          <a:p>
            <a:pPr algn="ctr">
              <a:defRPr/>
            </a:pPr>
            <a:r>
              <a:rPr lang="en-US">
                <a:ea typeface="+mj-ea"/>
                <a:cs typeface="+mj-cs"/>
              </a:rPr>
              <a:t>Calvin’s Version of Newton’s First Law: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694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pPr algn="ctr">
              <a:defRPr/>
            </a:pPr>
            <a:r>
              <a:rPr lang="en-US">
                <a:ea typeface="+mj-ea"/>
                <a:cs typeface="+mj-cs"/>
              </a:rPr>
              <a:t>Mass Vs Weight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763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Inertia is the resistance of an object to changes in its current state of motion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Mass is a measure of the resistance of an object to changes in its current state of motion, measured in kilograms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Weight is a measure of how hard gravity pulls on an object, measured in newtons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Mass does not depend on the location of the object, weight does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Weight = Mass x Gravitational Field Strength = mg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Weight of 1 kilogram = 1 kg </a:t>
            </a:r>
            <a:r>
              <a:rPr lang="en-US" sz="280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 9.8 N/kg = 9.8 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algn="ctr">
              <a:defRPr/>
            </a:pPr>
            <a:r>
              <a:rPr lang="en-US">
                <a:ea typeface="+mj-ea"/>
                <a:cs typeface="+mj-cs"/>
              </a:rPr>
              <a:t>Mass is not the Same Thing as Weight, Why Should I Care?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8900"/>
            <a:ext cx="64008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rthern Lights">
  <a:themeElements>
    <a:clrScheme name="Northern Lights 1">
      <a:dk1>
        <a:srgbClr val="000000"/>
      </a:dk1>
      <a:lt1>
        <a:srgbClr val="FFFFFF"/>
      </a:lt1>
      <a:dk2>
        <a:srgbClr val="171FC4"/>
      </a:dk2>
      <a:lt2>
        <a:srgbClr val="FFD467"/>
      </a:lt2>
      <a:accent1>
        <a:srgbClr val="C88F00"/>
      </a:accent1>
      <a:accent2>
        <a:srgbClr val="FAB300"/>
      </a:accent2>
      <a:accent3>
        <a:srgbClr val="ABABDE"/>
      </a:accent3>
      <a:accent4>
        <a:srgbClr val="DADADA"/>
      </a:accent4>
      <a:accent5>
        <a:srgbClr val="E0C6AA"/>
      </a:accent5>
      <a:accent6>
        <a:srgbClr val="E3A200"/>
      </a:accent6>
      <a:hlink>
        <a:srgbClr val="644700"/>
      </a:hlink>
      <a:folHlink>
        <a:srgbClr val="FFDA91"/>
      </a:folHlink>
    </a:clrScheme>
    <a:fontScheme name="Northern Light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orthern Lights 1">
        <a:dk1>
          <a:srgbClr val="000000"/>
        </a:dk1>
        <a:lt1>
          <a:srgbClr val="FFFFFF"/>
        </a:lt1>
        <a:dk2>
          <a:srgbClr val="171FC4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ABABDE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644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HDD:Microsoft Office 2004:Templates:Presentations:Designs:Northern Lights</Template>
  <TotalTime>9570</TotalTime>
  <Words>625</Words>
  <Application>Microsoft Macintosh PowerPoint</Application>
  <PresentationFormat>On-screen Show (4:3)</PresentationFormat>
  <Paragraphs>107</Paragraphs>
  <Slides>25</Slides>
  <Notes>24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Northern Lights</vt:lpstr>
      <vt:lpstr>Newton’s First Law</vt:lpstr>
      <vt:lpstr>Aristotle’s Laws of Motion</vt:lpstr>
      <vt:lpstr>Galileo Worked to Describe Motion</vt:lpstr>
      <vt:lpstr>Galileo’s Equipment was Elegant</vt:lpstr>
      <vt:lpstr>Galileo used his Ideas about Inertia to Support Copernican Theory</vt:lpstr>
      <vt:lpstr>Newton’s Version of His First Law:</vt:lpstr>
      <vt:lpstr>Calvin’s Version of Newton’s First Law:</vt:lpstr>
      <vt:lpstr>Mass Vs Weight</vt:lpstr>
      <vt:lpstr>Mass is not the Same Thing as Weight, Why Should I Care?</vt:lpstr>
      <vt:lpstr>Mass is not the Same Thing as Weight, Why Should I Care?</vt:lpstr>
      <vt:lpstr>PowerPoint Presentation</vt:lpstr>
      <vt:lpstr>PowerPoint Presentation</vt:lpstr>
      <vt:lpstr>PowerPoint Presentation</vt:lpstr>
      <vt:lpstr>PowerPoint Presentation</vt:lpstr>
      <vt:lpstr>Great Transportation Idea?</vt:lpstr>
      <vt:lpstr>What is Going On With These Stations?</vt:lpstr>
      <vt:lpstr>What is Going On With These Stations?</vt:lpstr>
      <vt:lpstr>What is Going On With These Stations?</vt:lpstr>
      <vt:lpstr>What is Going On With This Station?</vt:lpstr>
      <vt:lpstr>What is Going On With This Station?</vt:lpstr>
      <vt:lpstr>What is Going On With This Station?</vt:lpstr>
      <vt:lpstr>What is Going On With This Station?</vt:lpstr>
      <vt:lpstr>What is Going On With These Stations?</vt:lpstr>
      <vt:lpstr>What is Going On With This Station?</vt:lpstr>
      <vt:lpstr>PowerPoint Presentation</vt:lpstr>
    </vt:vector>
  </TitlesOfParts>
  <Company>Daniel Burns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Newton’s First Law</dc:title>
  <dc:creator>Daniel Burns</dc:creator>
  <cp:lastModifiedBy>Rooz</cp:lastModifiedBy>
  <cp:revision>33</cp:revision>
  <dcterms:created xsi:type="dcterms:W3CDTF">2011-10-06T01:41:32Z</dcterms:created>
  <dcterms:modified xsi:type="dcterms:W3CDTF">2013-08-14T17:18:59Z</dcterms:modified>
</cp:coreProperties>
</file>