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Microsoft_Equation1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5" r:id="rId10"/>
    <p:sldId id="264" r:id="rId11"/>
    <p:sldId id="265" r:id="rId12"/>
    <p:sldId id="266" r:id="rId13"/>
    <p:sldId id="267" r:id="rId14"/>
    <p:sldId id="268" r:id="rId15"/>
    <p:sldId id="270" r:id="rId16"/>
    <p:sldId id="269" r:id="rId17"/>
    <p:sldId id="271" r:id="rId18"/>
    <p:sldId id="272" r:id="rId19"/>
    <p:sldId id="274" r:id="rId20"/>
    <p:sldId id="278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7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6" Type="http://schemas.openxmlformats.org/officeDocument/2006/relationships/image" Target="../media/image22.emf"/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image" Target="../media/image32.emf"/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5" Type="http://schemas.openxmlformats.org/officeDocument/2006/relationships/image" Target="../media/image37.emf"/><Relationship Id="rId6" Type="http://schemas.openxmlformats.org/officeDocument/2006/relationships/image" Target="../media/image38.emf"/><Relationship Id="rId1" Type="http://schemas.openxmlformats.org/officeDocument/2006/relationships/image" Target="../media/image33.emf"/><Relationship Id="rId2" Type="http://schemas.openxmlformats.org/officeDocument/2006/relationships/image" Target="../media/image3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5" Type="http://schemas.openxmlformats.org/officeDocument/2006/relationships/image" Target="../media/image44.emf"/><Relationship Id="rId6" Type="http://schemas.openxmlformats.org/officeDocument/2006/relationships/image" Target="../media/image45.emf"/><Relationship Id="rId1" Type="http://schemas.openxmlformats.org/officeDocument/2006/relationships/image" Target="../media/image40.emf"/><Relationship Id="rId2" Type="http://schemas.openxmlformats.org/officeDocument/2006/relationships/image" Target="../media/image41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image" Target="../media/image49.emf"/><Relationship Id="rId5" Type="http://schemas.openxmlformats.org/officeDocument/2006/relationships/image" Target="../media/image50.emf"/><Relationship Id="rId1" Type="http://schemas.openxmlformats.org/officeDocument/2006/relationships/image" Target="../media/image46.emf"/><Relationship Id="rId2" Type="http://schemas.openxmlformats.org/officeDocument/2006/relationships/image" Target="../media/image4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BCE93-F1EE-6740-B1D7-E9CD4E450746}" type="datetimeFigureOut">
              <a:rPr lang="en-US" smtClean="0"/>
              <a:pPr/>
              <a:t>10/15/12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238C6-1977-5B4D-90F6-35BD20C0D9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BCE93-F1EE-6740-B1D7-E9CD4E450746}" type="datetimeFigureOut">
              <a:rPr lang="en-US" smtClean="0"/>
              <a:pPr/>
              <a:t>10/15/12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238C6-1977-5B4D-90F6-35BD20C0D9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BCE93-F1EE-6740-B1D7-E9CD4E450746}" type="datetimeFigureOut">
              <a:rPr lang="en-US" smtClean="0"/>
              <a:pPr/>
              <a:t>10/15/12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238C6-1977-5B4D-90F6-35BD20C0D9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BCE93-F1EE-6740-B1D7-E9CD4E450746}" type="datetimeFigureOut">
              <a:rPr lang="en-US" smtClean="0"/>
              <a:pPr/>
              <a:t>10/15/12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238C6-1977-5B4D-90F6-35BD20C0D9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BCE93-F1EE-6740-B1D7-E9CD4E450746}" type="datetimeFigureOut">
              <a:rPr lang="en-US" smtClean="0"/>
              <a:pPr/>
              <a:t>10/15/12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238C6-1977-5B4D-90F6-35BD20C0D9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BCE93-F1EE-6740-B1D7-E9CD4E450746}" type="datetimeFigureOut">
              <a:rPr lang="en-US" smtClean="0"/>
              <a:pPr/>
              <a:t>10/15/12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238C6-1977-5B4D-90F6-35BD20C0D9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BCE93-F1EE-6740-B1D7-E9CD4E450746}" type="datetimeFigureOut">
              <a:rPr lang="en-US" smtClean="0"/>
              <a:pPr/>
              <a:t>10/15/12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238C6-1977-5B4D-90F6-35BD20C0D9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BCE93-F1EE-6740-B1D7-E9CD4E450746}" type="datetimeFigureOut">
              <a:rPr lang="en-US" smtClean="0"/>
              <a:pPr/>
              <a:t>10/15/12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238C6-1977-5B4D-90F6-35BD20C0D9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BCE93-F1EE-6740-B1D7-E9CD4E450746}" type="datetimeFigureOut">
              <a:rPr lang="en-US" smtClean="0"/>
              <a:pPr/>
              <a:t>10/15/12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238C6-1977-5B4D-90F6-35BD20C0D9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BCE93-F1EE-6740-B1D7-E9CD4E450746}" type="datetimeFigureOut">
              <a:rPr lang="en-US" smtClean="0"/>
              <a:pPr/>
              <a:t>10/15/12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238C6-1977-5B4D-90F6-35BD20C0D9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BCE93-F1EE-6740-B1D7-E9CD4E450746}" type="datetimeFigureOut">
              <a:rPr lang="en-US" smtClean="0"/>
              <a:pPr/>
              <a:t>10/15/12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238C6-1977-5B4D-90F6-35BD20C0D9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100000">
              <a:srgbClr val="FFFFFF"/>
            </a:gs>
            <a:gs pos="50000">
              <a:schemeClr val="tx2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BCE93-F1EE-6740-B1D7-E9CD4E450746}" type="datetimeFigureOut">
              <a:rPr lang="en-US" smtClean="0"/>
              <a:pPr/>
              <a:t>10/15/12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238C6-1977-5B4D-90F6-35BD20C0D9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" Type="http://schemas.microsoft.com/office/2007/relationships/media" Target="file://localhost/SlideShows/Physics/Newton'sLaws/Elevators/Elevator.mp3" TargetMode="External"/><Relationship Id="rId2" Type="http://schemas.openxmlformats.org/officeDocument/2006/relationships/audio" Target="file://localhost/SlideShows/Physics/Newton'sLaws/Elevators/Elevator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oleObject" Target="../embeddings/oleObject1.bin"/><Relationship Id="rId5" Type="http://schemas.openxmlformats.org/officeDocument/2006/relationships/image" Target="../media/image12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3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14.e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1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emf"/><Relationship Id="rId12" Type="http://schemas.openxmlformats.org/officeDocument/2006/relationships/oleObject" Target="../embeddings/oleObject8.bin"/><Relationship Id="rId13" Type="http://schemas.openxmlformats.org/officeDocument/2006/relationships/image" Target="../media/image21.emf"/><Relationship Id="rId14" Type="http://schemas.openxmlformats.org/officeDocument/2006/relationships/oleObject" Target="../embeddings/oleObject9.bin"/><Relationship Id="rId15" Type="http://schemas.openxmlformats.org/officeDocument/2006/relationships/image" Target="../media/image2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6.emf"/><Relationship Id="rId4" Type="http://schemas.openxmlformats.org/officeDocument/2006/relationships/oleObject" Target="../embeddings/oleObject5.bin"/><Relationship Id="rId5" Type="http://schemas.openxmlformats.org/officeDocument/2006/relationships/image" Target="../media/image17.emf"/><Relationship Id="rId6" Type="http://schemas.openxmlformats.org/officeDocument/2006/relationships/oleObject" Target="../embeddings/Microsoft_Equation1.bin"/><Relationship Id="rId7" Type="http://schemas.openxmlformats.org/officeDocument/2006/relationships/image" Target="../media/image18.emf"/><Relationship Id="rId8" Type="http://schemas.openxmlformats.org/officeDocument/2006/relationships/oleObject" Target="../embeddings/oleObject6.bin"/><Relationship Id="rId9" Type="http://schemas.openxmlformats.org/officeDocument/2006/relationships/image" Target="../media/image19.emf"/><Relationship Id="rId10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oleObject" Target="../embeddings/oleObject10.bin"/><Relationship Id="rId5" Type="http://schemas.openxmlformats.org/officeDocument/2006/relationships/image" Target="../media/image23.e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24.emf"/><Relationship Id="rId8" Type="http://schemas.openxmlformats.org/officeDocument/2006/relationships/oleObject" Target="../embeddings/oleObject12.bin"/><Relationship Id="rId9" Type="http://schemas.openxmlformats.org/officeDocument/2006/relationships/image" Target="../media/image25.emf"/><Relationship Id="rId10" Type="http://schemas.openxmlformats.org/officeDocument/2006/relationships/oleObject" Target="../embeddings/oleObject13.bin"/><Relationship Id="rId11" Type="http://schemas.openxmlformats.org/officeDocument/2006/relationships/image" Target="../media/image2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0.emf"/><Relationship Id="rId12" Type="http://schemas.openxmlformats.org/officeDocument/2006/relationships/oleObject" Target="../embeddings/oleObject18.bin"/><Relationship Id="rId13" Type="http://schemas.openxmlformats.org/officeDocument/2006/relationships/image" Target="../media/image31.emf"/><Relationship Id="rId14" Type="http://schemas.openxmlformats.org/officeDocument/2006/relationships/oleObject" Target="../embeddings/oleObject19.bin"/><Relationship Id="rId15" Type="http://schemas.openxmlformats.org/officeDocument/2006/relationships/image" Target="../media/image3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6.emf"/><Relationship Id="rId4" Type="http://schemas.openxmlformats.org/officeDocument/2006/relationships/oleObject" Target="../embeddings/oleObject14.bin"/><Relationship Id="rId5" Type="http://schemas.openxmlformats.org/officeDocument/2006/relationships/image" Target="../media/image27.emf"/><Relationship Id="rId6" Type="http://schemas.openxmlformats.org/officeDocument/2006/relationships/oleObject" Target="../embeddings/oleObject15.bin"/><Relationship Id="rId7" Type="http://schemas.openxmlformats.org/officeDocument/2006/relationships/image" Target="../media/image28.emf"/><Relationship Id="rId8" Type="http://schemas.openxmlformats.org/officeDocument/2006/relationships/oleObject" Target="../embeddings/oleObject16.bin"/><Relationship Id="rId9" Type="http://schemas.openxmlformats.org/officeDocument/2006/relationships/image" Target="../media/image29.emf"/><Relationship Id="rId10" Type="http://schemas.openxmlformats.org/officeDocument/2006/relationships/oleObject" Target="../embeddings/oleObject17.bin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6.emf"/><Relationship Id="rId12" Type="http://schemas.openxmlformats.org/officeDocument/2006/relationships/oleObject" Target="../embeddings/oleObject24.bin"/><Relationship Id="rId13" Type="http://schemas.openxmlformats.org/officeDocument/2006/relationships/image" Target="../media/image37.emf"/><Relationship Id="rId14" Type="http://schemas.openxmlformats.org/officeDocument/2006/relationships/oleObject" Target="../embeddings/oleObject25.bin"/><Relationship Id="rId15" Type="http://schemas.openxmlformats.org/officeDocument/2006/relationships/image" Target="../media/image3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6.emf"/><Relationship Id="rId4" Type="http://schemas.openxmlformats.org/officeDocument/2006/relationships/oleObject" Target="../embeddings/oleObject20.bin"/><Relationship Id="rId5" Type="http://schemas.openxmlformats.org/officeDocument/2006/relationships/image" Target="../media/image33.emf"/><Relationship Id="rId6" Type="http://schemas.openxmlformats.org/officeDocument/2006/relationships/oleObject" Target="../embeddings/oleObject21.bin"/><Relationship Id="rId7" Type="http://schemas.openxmlformats.org/officeDocument/2006/relationships/image" Target="../media/image34.emf"/><Relationship Id="rId8" Type="http://schemas.openxmlformats.org/officeDocument/2006/relationships/oleObject" Target="../embeddings/oleObject22.bin"/><Relationship Id="rId9" Type="http://schemas.openxmlformats.org/officeDocument/2006/relationships/image" Target="../media/image35.emf"/><Relationship Id="rId10" Type="http://schemas.openxmlformats.org/officeDocument/2006/relationships/oleObject" Target="../embeddings/oleObject2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9.png"/><Relationship Id="rId1" Type="http://schemas.microsoft.com/office/2007/relationships/media" Target="file://localhost/Videos/Physics/Newton's%20Laws/SpeedElevator.mp4" TargetMode="External"/><Relationship Id="rId2" Type="http://schemas.openxmlformats.org/officeDocument/2006/relationships/video" Target="file://localhost/Videos/Physics/Newton's%20Laws/SpeedElevator.mp4" TargetMode="Externa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0.bin"/><Relationship Id="rId12" Type="http://schemas.openxmlformats.org/officeDocument/2006/relationships/image" Target="../media/image44.emf"/><Relationship Id="rId13" Type="http://schemas.openxmlformats.org/officeDocument/2006/relationships/oleObject" Target="../embeddings/oleObject31.bin"/><Relationship Id="rId14" Type="http://schemas.openxmlformats.org/officeDocument/2006/relationships/image" Target="../media/image45.emf"/><Relationship Id="rId15" Type="http://schemas.openxmlformats.org/officeDocument/2006/relationships/image" Target="../media/image1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6.bin"/><Relationship Id="rId4" Type="http://schemas.openxmlformats.org/officeDocument/2006/relationships/image" Target="../media/image40.emf"/><Relationship Id="rId5" Type="http://schemas.openxmlformats.org/officeDocument/2006/relationships/oleObject" Target="../embeddings/oleObject27.bin"/><Relationship Id="rId6" Type="http://schemas.openxmlformats.org/officeDocument/2006/relationships/image" Target="../media/image41.emf"/><Relationship Id="rId7" Type="http://schemas.openxmlformats.org/officeDocument/2006/relationships/oleObject" Target="../embeddings/oleObject28.bin"/><Relationship Id="rId8" Type="http://schemas.openxmlformats.org/officeDocument/2006/relationships/image" Target="../media/image42.emf"/><Relationship Id="rId9" Type="http://schemas.openxmlformats.org/officeDocument/2006/relationships/oleObject" Target="../embeddings/oleObject29.bin"/><Relationship Id="rId10" Type="http://schemas.openxmlformats.org/officeDocument/2006/relationships/image" Target="../media/image43.emf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9.emf"/><Relationship Id="rId12" Type="http://schemas.openxmlformats.org/officeDocument/2006/relationships/oleObject" Target="../embeddings/oleObject36.bin"/><Relationship Id="rId13" Type="http://schemas.openxmlformats.org/officeDocument/2006/relationships/image" Target="../media/image50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6.emf"/><Relationship Id="rId4" Type="http://schemas.openxmlformats.org/officeDocument/2006/relationships/oleObject" Target="../embeddings/oleObject32.bin"/><Relationship Id="rId5" Type="http://schemas.openxmlformats.org/officeDocument/2006/relationships/image" Target="../media/image46.emf"/><Relationship Id="rId6" Type="http://schemas.openxmlformats.org/officeDocument/2006/relationships/oleObject" Target="../embeddings/oleObject33.bin"/><Relationship Id="rId7" Type="http://schemas.openxmlformats.org/officeDocument/2006/relationships/image" Target="../media/image47.emf"/><Relationship Id="rId8" Type="http://schemas.openxmlformats.org/officeDocument/2006/relationships/oleObject" Target="../embeddings/oleObject34.bin"/><Relationship Id="rId9" Type="http://schemas.openxmlformats.org/officeDocument/2006/relationships/image" Target="../media/image48.emf"/><Relationship Id="rId10" Type="http://schemas.openxmlformats.org/officeDocument/2006/relationships/oleObject" Target="../embeddings/oleObject35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1" Type="http://schemas.microsoft.com/office/2007/relationships/media" Target="file://localhost/Videos/Physics/Newton's%20Laws/Wonkavator.mp4" TargetMode="External"/><Relationship Id="rId2" Type="http://schemas.openxmlformats.org/officeDocument/2006/relationships/video" Target="file://localhost/Videos/Physics/Newton's%20Laws/Wonkavator.mp4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Engravers MT"/>
                <a:cs typeface="Engravers MT"/>
              </a:rPr>
              <a:t>Elevators</a:t>
            </a:r>
            <a:endParaRPr lang="en-US" dirty="0">
              <a:latin typeface="Engravers MT"/>
              <a:cs typeface="Engravers M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4281" y="3080743"/>
            <a:ext cx="8611581" cy="1147905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The Ups and Downs of Newton’s Second Law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052096" cy="2378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2991" y="0"/>
            <a:ext cx="3171009" cy="23782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5297" y="0"/>
            <a:ext cx="1705164" cy="23782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5901" y="3793865"/>
            <a:ext cx="2298100" cy="30641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834118"/>
            <a:ext cx="2318559" cy="30238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28327" y="3834118"/>
            <a:ext cx="3036972" cy="3023882"/>
          </a:xfrm>
          <a:prstGeom prst="rect">
            <a:avLst/>
          </a:prstGeom>
        </p:spPr>
      </p:pic>
      <p:pic>
        <p:nvPicPr>
          <p:cNvPr id="12" name="Elevator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845901" y="2798168"/>
            <a:ext cx="282575" cy="282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3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09751" y="3939218"/>
            <a:ext cx="2290591" cy="2685884"/>
            <a:chOff x="1555047" y="2410179"/>
            <a:chExt cx="2290591" cy="2685884"/>
          </a:xfrm>
        </p:grpSpPr>
        <p:sp>
          <p:nvSpPr>
            <p:cNvPr id="4" name="Rectangle 3"/>
            <p:cNvSpPr/>
            <p:nvPr/>
          </p:nvSpPr>
          <p:spPr>
            <a:xfrm>
              <a:off x="1555047" y="2410179"/>
              <a:ext cx="2290591" cy="2685883"/>
            </a:xfrm>
            <a:prstGeom prst="rect">
              <a:avLst/>
            </a:prstGeom>
            <a:noFill/>
            <a:ln w="539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016838" y="4726345"/>
              <a:ext cx="1352430" cy="369718"/>
            </a:xfrm>
            <a:prstGeom prst="rect">
              <a:avLst/>
            </a:prstGeom>
            <a:noFill/>
            <a:ln w="539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61" y="4353874"/>
            <a:ext cx="1828800" cy="19015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3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What will the scale read if the elevator is at rest?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871542" y="6255770"/>
            <a:ext cx="112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????????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031778" y="2537309"/>
            <a:ext cx="842317" cy="842317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7057719" y="2329982"/>
            <a:ext cx="803394" cy="1588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7052955" y="3378832"/>
            <a:ext cx="803394" cy="1588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6268031" y="2884079"/>
            <a:ext cx="803394" cy="1588"/>
          </a:xfrm>
          <a:prstGeom prst="straightConnector1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235896" y="1405859"/>
            <a:ext cx="44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7141110" y="3830654"/>
            <a:ext cx="638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mg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221894" y="2732473"/>
            <a:ext cx="44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+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584776"/>
            <a:ext cx="95314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Snowman mass = 50 kg, Scale Reading is Normal Force</a:t>
            </a:r>
            <a:endParaRPr lang="en-US" sz="3200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2981137" y="2903268"/>
          <a:ext cx="158591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2" name="Equation" r:id="rId4" imgW="571500" imgH="127000" progId="Equation.3">
                  <p:embed/>
                </p:oleObj>
              </mc:Choice>
              <mc:Fallback>
                <p:oleObj name="Equation" r:id="rId4" imgW="571500" imgH="127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1137" y="2903268"/>
                        <a:ext cx="1585912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2981137" y="3570344"/>
          <a:ext cx="91757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3" name="Equation" r:id="rId6" imgW="330200" imgH="127000" progId="Equation.3">
                  <p:embed/>
                </p:oleObj>
              </mc:Choice>
              <mc:Fallback>
                <p:oleObj name="Equation" r:id="rId6" imgW="330200" imgH="127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1137" y="3570344"/>
                        <a:ext cx="917575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2981137" y="4238194"/>
          <a:ext cx="19383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4" name="Equation" r:id="rId8" imgW="698500" imgH="165100" progId="Equation.3">
                  <p:embed/>
                </p:oleObj>
              </mc:Choice>
              <mc:Fallback>
                <p:oleObj name="Equation" r:id="rId8" imgW="698500" imgH="1651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1137" y="4238194"/>
                        <a:ext cx="1938338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2981137" y="4868491"/>
          <a:ext cx="59944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5" name="Equation" r:id="rId10" imgW="2159000" imgH="292100" progId="Equation.3">
                  <p:embed/>
                </p:oleObj>
              </mc:Choice>
              <mc:Fallback>
                <p:oleObj name="Equation" r:id="rId10" imgW="2159000" imgH="2921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1137" y="4868491"/>
                        <a:ext cx="5994400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/>
          <p:cNvCxnSpPr>
            <a:stCxn id="4" idx="0"/>
          </p:cNvCxnSpPr>
          <p:nvPr/>
        </p:nvCxnSpPr>
        <p:spPr>
          <a:xfrm rot="5400000" flipH="1" flipV="1">
            <a:off x="288368" y="2672539"/>
            <a:ext cx="2533359" cy="1588"/>
          </a:xfrm>
          <a:prstGeom prst="line">
            <a:avLst/>
          </a:prstGeom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92202" y="6255770"/>
            <a:ext cx="112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490 (N)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5" grpId="0"/>
      <p:bldP spid="16" grpId="0"/>
      <p:bldP spid="17" grpId="0"/>
      <p:bldP spid="18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409751" y="3939218"/>
            <a:ext cx="2290591" cy="2685884"/>
            <a:chOff x="1555047" y="2410179"/>
            <a:chExt cx="2290591" cy="2685884"/>
          </a:xfrm>
        </p:grpSpPr>
        <p:sp>
          <p:nvSpPr>
            <p:cNvPr id="4" name="Rectangle 3"/>
            <p:cNvSpPr/>
            <p:nvPr/>
          </p:nvSpPr>
          <p:spPr>
            <a:xfrm>
              <a:off x="1555047" y="2410179"/>
              <a:ext cx="2290591" cy="2685883"/>
            </a:xfrm>
            <a:prstGeom prst="rect">
              <a:avLst/>
            </a:prstGeom>
            <a:noFill/>
            <a:ln w="539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016838" y="4726345"/>
              <a:ext cx="1352430" cy="369718"/>
            </a:xfrm>
            <a:prstGeom prst="rect">
              <a:avLst/>
            </a:prstGeom>
            <a:noFill/>
            <a:ln w="539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61" y="4353874"/>
            <a:ext cx="1828800" cy="19015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4951" y="0"/>
            <a:ext cx="914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What will the scale read if the elevator has</a:t>
            </a:r>
          </a:p>
          <a:p>
            <a:pPr algn="ctr"/>
            <a:r>
              <a:rPr lang="en-US" sz="3200" dirty="0" smtClean="0"/>
              <a:t>an upward acceleration of 2 m/s</a:t>
            </a:r>
            <a:r>
              <a:rPr lang="en-US" sz="3200" baseline="30000" dirty="0" smtClean="0"/>
              <a:t>2 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871542" y="6255770"/>
            <a:ext cx="112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????????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031778" y="2537309"/>
            <a:ext cx="842317" cy="842317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7057719" y="2329982"/>
            <a:ext cx="803394" cy="1588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7052955" y="3378832"/>
            <a:ext cx="803394" cy="1588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6268031" y="2884079"/>
            <a:ext cx="803394" cy="1588"/>
          </a:xfrm>
          <a:prstGeom prst="straightConnector1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235896" y="1405859"/>
            <a:ext cx="44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7141110" y="3830654"/>
            <a:ext cx="638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mg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221894" y="2732473"/>
            <a:ext cx="44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+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2223972" y="1077218"/>
            <a:ext cx="41727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Snowman mass = 50 kg</a:t>
            </a:r>
          </a:p>
          <a:p>
            <a:pPr algn="ctr"/>
            <a:r>
              <a:rPr lang="en-US" sz="3200" dirty="0" smtClean="0"/>
              <a:t>(he doesn’t melt)</a:t>
            </a:r>
            <a:endParaRPr lang="en-US" sz="3200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3076385" y="2306963"/>
          <a:ext cx="158591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5" name="Equation" r:id="rId4" imgW="571500" imgH="127000" progId="Equation.3">
                  <p:embed/>
                </p:oleObj>
              </mc:Choice>
              <mc:Fallback>
                <p:oleObj name="Equation" r:id="rId4" imgW="571500" imgH="127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6385" y="2306963"/>
                        <a:ext cx="1585912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3076385" y="2798493"/>
          <a:ext cx="22558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6" name="Equation" r:id="rId6" imgW="812800" imgH="165100" progId="Equation.3">
                  <p:embed/>
                </p:oleObj>
              </mc:Choice>
              <mc:Fallback>
                <p:oleObj name="Equation" r:id="rId6" imgW="812800" imgH="1651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6385" y="2798493"/>
                        <a:ext cx="2255838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3039873" y="3324123"/>
          <a:ext cx="22923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7" name="Equation" r:id="rId8" imgW="825500" imgH="165100" progId="Equation.3">
                  <p:embed/>
                </p:oleObj>
              </mc:Choice>
              <mc:Fallback>
                <p:oleObj name="Equation" r:id="rId8" imgW="825500" imgH="1651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9873" y="3324123"/>
                        <a:ext cx="229235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/>
          <p:cNvCxnSpPr>
            <a:stCxn id="4" idx="0"/>
          </p:cNvCxnSpPr>
          <p:nvPr/>
        </p:nvCxnSpPr>
        <p:spPr>
          <a:xfrm rot="5400000" flipH="1" flipV="1">
            <a:off x="288368" y="2672539"/>
            <a:ext cx="2533359" cy="1588"/>
          </a:xfrm>
          <a:prstGeom prst="line">
            <a:avLst/>
          </a:prstGeom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92202" y="6255770"/>
            <a:ext cx="112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590 (N)</a:t>
            </a:r>
            <a:endParaRPr lang="en-US" dirty="0"/>
          </a:p>
        </p:txBody>
      </p:sp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2736850" y="4476750"/>
          <a:ext cx="6402198" cy="53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8" name="Equation" r:id="rId10" imgW="2235200" imgH="203200" progId="Equation.3">
                  <p:embed/>
                </p:oleObj>
              </mc:Choice>
              <mc:Fallback>
                <p:oleObj name="Equation" r:id="rId10" imgW="2235200" imgH="203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6850" y="4476750"/>
                        <a:ext cx="6402198" cy="537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3076385" y="5163499"/>
          <a:ext cx="20796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9" name="Equation" r:id="rId12" imgW="749300" imgH="152400" progId="Equation.3">
                  <p:embed/>
                </p:oleObj>
              </mc:Choice>
              <mc:Fallback>
                <p:oleObj name="Equation" r:id="rId12" imgW="749300" imgH="1524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6385" y="5163499"/>
                        <a:ext cx="2079625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61" y="5011485"/>
            <a:ext cx="1828800" cy="124428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77161" y="5562886"/>
            <a:ext cx="84618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Scale reads 590(N) increasing speed on the way up OR decreasing speed on the way down</a:t>
            </a:r>
            <a:endParaRPr lang="en-US" sz="2800" dirty="0"/>
          </a:p>
        </p:txBody>
      </p:sp>
      <p:graphicFrame>
        <p:nvGraphicFramePr>
          <p:cNvPr id="22536" name="Object 8"/>
          <p:cNvGraphicFramePr>
            <a:graphicFrameLocks noChangeAspect="1"/>
          </p:cNvGraphicFramePr>
          <p:nvPr/>
        </p:nvGraphicFramePr>
        <p:xfrm>
          <a:off x="3144648" y="3895086"/>
          <a:ext cx="2011362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0" name="Equation" r:id="rId14" imgW="723900" imgH="165100" progId="Equation.3">
                  <p:embed/>
                </p:oleObj>
              </mc:Choice>
              <mc:Fallback>
                <p:oleObj name="Equation" r:id="rId14" imgW="723900" imgH="1651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4648" y="3895086"/>
                        <a:ext cx="2011362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62361 " pathEditMode="relative" ptsTypes="AA">
                                      <p:cBhvr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62361 " pathEditMode="relative" ptsTypes="AA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62361 " pathEditMode="relative" ptsTypes="AA">
                                      <p:cBhvr>
                                        <p:cTn id="4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62361 " pathEditMode="relative" ptsTypes="AA">
                                      <p:cBhvr>
                                        <p:cTn id="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  <p:bldP spid="23" grpId="1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409751" y="3939218"/>
            <a:ext cx="2290591" cy="2685884"/>
            <a:chOff x="1555047" y="2410179"/>
            <a:chExt cx="2290591" cy="2685884"/>
          </a:xfrm>
        </p:grpSpPr>
        <p:sp>
          <p:nvSpPr>
            <p:cNvPr id="4" name="Rectangle 3"/>
            <p:cNvSpPr/>
            <p:nvPr/>
          </p:nvSpPr>
          <p:spPr>
            <a:xfrm>
              <a:off x="1555047" y="2410179"/>
              <a:ext cx="2290591" cy="2685883"/>
            </a:xfrm>
            <a:prstGeom prst="rect">
              <a:avLst/>
            </a:prstGeom>
            <a:noFill/>
            <a:ln w="539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016838" y="4726345"/>
              <a:ext cx="1352430" cy="369718"/>
            </a:xfrm>
            <a:prstGeom prst="rect">
              <a:avLst/>
            </a:prstGeom>
            <a:noFill/>
            <a:ln w="539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61" y="4353874"/>
            <a:ext cx="1828800" cy="19015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What will the scale read if the elevator is</a:t>
            </a:r>
          </a:p>
          <a:p>
            <a:pPr algn="ctr"/>
            <a:r>
              <a:rPr lang="en-US" sz="3200" dirty="0" smtClean="0"/>
              <a:t>moving at a constant velocity?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871542" y="6255770"/>
            <a:ext cx="112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????????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031778" y="2537309"/>
            <a:ext cx="842317" cy="842317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7057719" y="2329982"/>
            <a:ext cx="803394" cy="1588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7052955" y="3378832"/>
            <a:ext cx="803394" cy="1588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6268031" y="2884079"/>
            <a:ext cx="803394" cy="1588"/>
          </a:xfrm>
          <a:prstGeom prst="straightConnector1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235896" y="1405859"/>
            <a:ext cx="44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7141110" y="3830654"/>
            <a:ext cx="638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mg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221894" y="2732473"/>
            <a:ext cx="44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+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2700342" y="1077218"/>
            <a:ext cx="40949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Snowman mass = 50 kg</a:t>
            </a:r>
            <a:endParaRPr lang="en-US" sz="3200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2981137" y="2903268"/>
          <a:ext cx="158591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8" name="Equation" r:id="rId4" imgW="571500" imgH="127000" progId="Equation.3">
                  <p:embed/>
                </p:oleObj>
              </mc:Choice>
              <mc:Fallback>
                <p:oleObj name="Equation" r:id="rId4" imgW="571500" imgH="127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1137" y="2903268"/>
                        <a:ext cx="1585912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2981137" y="3570344"/>
          <a:ext cx="91757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9" name="Equation" r:id="rId6" imgW="330200" imgH="127000" progId="Equation.3">
                  <p:embed/>
                </p:oleObj>
              </mc:Choice>
              <mc:Fallback>
                <p:oleObj name="Equation" r:id="rId6" imgW="330200" imgH="127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1137" y="3570344"/>
                        <a:ext cx="917575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2981137" y="4238194"/>
          <a:ext cx="19383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0" name="Equation" r:id="rId8" imgW="698500" imgH="165100" progId="Equation.3">
                  <p:embed/>
                </p:oleObj>
              </mc:Choice>
              <mc:Fallback>
                <p:oleObj name="Equation" r:id="rId8" imgW="698500" imgH="1651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1137" y="4238194"/>
                        <a:ext cx="1938338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2981137" y="4868491"/>
          <a:ext cx="59944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1" name="Equation" r:id="rId10" imgW="2159000" imgH="292100" progId="Equation.3">
                  <p:embed/>
                </p:oleObj>
              </mc:Choice>
              <mc:Fallback>
                <p:oleObj name="Equation" r:id="rId10" imgW="2159000" imgH="2921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1137" y="4868491"/>
                        <a:ext cx="5994400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/>
          <p:cNvCxnSpPr>
            <a:stCxn id="4" idx="0"/>
          </p:cNvCxnSpPr>
          <p:nvPr/>
        </p:nvCxnSpPr>
        <p:spPr>
          <a:xfrm rot="5400000" flipH="1" flipV="1">
            <a:off x="288368" y="2672539"/>
            <a:ext cx="2533359" cy="1588"/>
          </a:xfrm>
          <a:prstGeom prst="line">
            <a:avLst/>
          </a:prstGeom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92202" y="6255770"/>
            <a:ext cx="112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490 (N)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71542" y="5562886"/>
            <a:ext cx="82675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Scale reads 490(N) for constant velocity on the way up or way down (and when at rest)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1.20797 " pathEditMode="relative" ptsTypes="AA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1.20797 " pathEditMode="relative" ptsTypes="AA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1.20797 " pathEditMode="relative" ptsTypes="AA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1.20797 " pathEditMode="relative" ptsTypes="AA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  <p:bldP spid="23" grpId="1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61" y="1008752"/>
            <a:ext cx="1828800" cy="2315757"/>
          </a:xfrm>
          <a:prstGeom prst="rect">
            <a:avLst/>
          </a:prstGeom>
        </p:spPr>
      </p:pic>
      <p:grpSp>
        <p:nvGrpSpPr>
          <p:cNvPr id="2" name="Group 6"/>
          <p:cNvGrpSpPr/>
          <p:nvPr/>
        </p:nvGrpSpPr>
        <p:grpSpPr>
          <a:xfrm>
            <a:off x="409751" y="1007957"/>
            <a:ext cx="2290591" cy="2685884"/>
            <a:chOff x="1555047" y="2410179"/>
            <a:chExt cx="2290591" cy="2685884"/>
          </a:xfrm>
        </p:grpSpPr>
        <p:sp>
          <p:nvSpPr>
            <p:cNvPr id="4" name="Rectangle 3"/>
            <p:cNvSpPr/>
            <p:nvPr/>
          </p:nvSpPr>
          <p:spPr>
            <a:xfrm>
              <a:off x="1555047" y="2410179"/>
              <a:ext cx="2290591" cy="2685883"/>
            </a:xfrm>
            <a:prstGeom prst="rect">
              <a:avLst/>
            </a:prstGeom>
            <a:noFill/>
            <a:ln w="539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016838" y="4726345"/>
              <a:ext cx="1352430" cy="369718"/>
            </a:xfrm>
            <a:prstGeom prst="rect">
              <a:avLst/>
            </a:prstGeom>
            <a:noFill/>
            <a:ln w="539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61" y="1422613"/>
            <a:ext cx="1828800" cy="19015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4951" y="0"/>
            <a:ext cx="914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What will the scale read if the elevator has</a:t>
            </a:r>
          </a:p>
          <a:p>
            <a:pPr algn="ctr"/>
            <a:r>
              <a:rPr lang="en-US" sz="3200" dirty="0" smtClean="0"/>
              <a:t>a downward acceleration of 3 m/s</a:t>
            </a:r>
            <a:r>
              <a:rPr lang="en-US" sz="3200" baseline="30000" dirty="0" smtClean="0"/>
              <a:t>2 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871542" y="3324509"/>
            <a:ext cx="112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????????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031778" y="2537309"/>
            <a:ext cx="842317" cy="842317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7057719" y="2329982"/>
            <a:ext cx="803394" cy="1588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7052955" y="3378832"/>
            <a:ext cx="803394" cy="1588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6268031" y="2884079"/>
            <a:ext cx="803394" cy="1588"/>
          </a:xfrm>
          <a:prstGeom prst="straightConnector1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235896" y="1405859"/>
            <a:ext cx="44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7141110" y="3830654"/>
            <a:ext cx="638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mg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221894" y="2732473"/>
            <a:ext cx="44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+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2223972" y="1077218"/>
            <a:ext cx="417271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Snowman mass = 50 kg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3076385" y="2306963"/>
          <a:ext cx="158591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6" name="Equation" r:id="rId4" imgW="571500" imgH="127000" progId="Equation.3">
                  <p:embed/>
                </p:oleObj>
              </mc:Choice>
              <mc:Fallback>
                <p:oleObj name="Equation" r:id="rId4" imgW="571500" imgH="127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6385" y="2306963"/>
                        <a:ext cx="1585912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3076385" y="2798493"/>
          <a:ext cx="22558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7" name="Equation" r:id="rId6" imgW="812800" imgH="165100" progId="Equation.3">
                  <p:embed/>
                </p:oleObj>
              </mc:Choice>
              <mc:Fallback>
                <p:oleObj name="Equation" r:id="rId6" imgW="812800" imgH="1651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6385" y="2798493"/>
                        <a:ext cx="2255838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3039873" y="3324123"/>
          <a:ext cx="22923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8" name="Equation" r:id="rId8" imgW="825500" imgH="165100" progId="Equation.3">
                  <p:embed/>
                </p:oleObj>
              </mc:Choice>
              <mc:Fallback>
                <p:oleObj name="Equation" r:id="rId8" imgW="825500" imgH="1651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9873" y="3324123"/>
                        <a:ext cx="229235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/>
          <p:cNvCxnSpPr/>
          <p:nvPr/>
        </p:nvCxnSpPr>
        <p:spPr>
          <a:xfrm rot="5400000" flipH="1" flipV="1">
            <a:off x="288368" y="-258722"/>
            <a:ext cx="2533359" cy="1588"/>
          </a:xfrm>
          <a:prstGeom prst="line">
            <a:avLst/>
          </a:prstGeom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92202" y="3324509"/>
            <a:ext cx="112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340 (N)</a:t>
            </a:r>
            <a:endParaRPr lang="en-US" dirty="0"/>
          </a:p>
        </p:txBody>
      </p:sp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2991388" y="4476751"/>
          <a:ext cx="6147660" cy="478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9" name="Equation" r:id="rId10" imgW="2413000" imgH="203200" progId="Equation.3">
                  <p:embed/>
                </p:oleObj>
              </mc:Choice>
              <mc:Fallback>
                <p:oleObj name="Equation" r:id="rId10" imgW="2413000" imgH="203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1388" y="4476751"/>
                        <a:ext cx="6147660" cy="4786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3076385" y="5163499"/>
          <a:ext cx="20796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0" name="Equation" r:id="rId12" imgW="749300" imgH="152400" progId="Equation.3">
                  <p:embed/>
                </p:oleObj>
              </mc:Choice>
              <mc:Fallback>
                <p:oleObj name="Equation" r:id="rId12" imgW="749300" imgH="1524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6385" y="5163499"/>
                        <a:ext cx="2079625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6" name="Object 8"/>
          <p:cNvGraphicFramePr>
            <a:graphicFrameLocks noChangeAspect="1"/>
          </p:cNvGraphicFramePr>
          <p:nvPr/>
        </p:nvGraphicFramePr>
        <p:xfrm>
          <a:off x="3162300" y="3895725"/>
          <a:ext cx="1976438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1" name="Equation" r:id="rId14" imgW="711200" imgH="165100" progId="Equation.3">
                  <p:embed/>
                </p:oleObj>
              </mc:Choice>
              <mc:Fallback>
                <p:oleObj name="Equation" r:id="rId14" imgW="711200" imgH="1651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2300" y="3895725"/>
                        <a:ext cx="1976438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350211" y="5562886"/>
            <a:ext cx="77888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Scale reads 340(N) increasing speed on the way down OR decreasing speed on the way up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1.04539 " pathEditMode="relative" ptsTypes="AA">
                                      <p:cBhvr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1.04539 " pathEditMode="relative" ptsTypes="AA"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1.04539 " pathEditMode="relative" ptsTypes="AA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1.04539 " pathEditMode="relative" ptsTypes="AA">
                                      <p:cBhvr>
                                        <p:cTn id="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  <p:bldP spid="23" grpId="1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61" y="1422613"/>
            <a:ext cx="1828800" cy="190151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rcRect t="18671" r="27904"/>
          <a:stretch>
            <a:fillRect/>
          </a:stretch>
        </p:blipFill>
        <p:spPr>
          <a:xfrm>
            <a:off x="677161" y="1441125"/>
            <a:ext cx="1318483" cy="1883384"/>
          </a:xfrm>
          <a:prstGeom prst="rect">
            <a:avLst/>
          </a:prstGeom>
        </p:spPr>
      </p:pic>
      <p:grpSp>
        <p:nvGrpSpPr>
          <p:cNvPr id="2" name="Group 6"/>
          <p:cNvGrpSpPr/>
          <p:nvPr/>
        </p:nvGrpSpPr>
        <p:grpSpPr>
          <a:xfrm>
            <a:off x="409751" y="1007957"/>
            <a:ext cx="2290591" cy="2685884"/>
            <a:chOff x="1555047" y="2410179"/>
            <a:chExt cx="2290591" cy="2685884"/>
          </a:xfrm>
        </p:grpSpPr>
        <p:sp>
          <p:nvSpPr>
            <p:cNvPr id="4" name="Rectangle 3"/>
            <p:cNvSpPr/>
            <p:nvPr/>
          </p:nvSpPr>
          <p:spPr>
            <a:xfrm>
              <a:off x="1555047" y="2410179"/>
              <a:ext cx="2290591" cy="2685883"/>
            </a:xfrm>
            <a:prstGeom prst="rect">
              <a:avLst/>
            </a:prstGeom>
            <a:noFill/>
            <a:ln w="539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016838" y="4726345"/>
              <a:ext cx="1352430" cy="369718"/>
            </a:xfrm>
            <a:prstGeom prst="rect">
              <a:avLst/>
            </a:prstGeom>
            <a:noFill/>
            <a:ln w="539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4951" y="0"/>
            <a:ext cx="914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What will the scale read if the elevator has</a:t>
            </a:r>
          </a:p>
          <a:p>
            <a:pPr algn="ctr"/>
            <a:r>
              <a:rPr lang="en-US" sz="3200" dirty="0" smtClean="0"/>
              <a:t>a downward acceleration of 9.8 m/s</a:t>
            </a:r>
            <a:r>
              <a:rPr lang="en-US" sz="3200" baseline="30000" dirty="0" smtClean="0"/>
              <a:t>2 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871542" y="3324509"/>
            <a:ext cx="112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????????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031778" y="2537309"/>
            <a:ext cx="842317" cy="842317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7057719" y="2329982"/>
            <a:ext cx="803394" cy="1588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7052955" y="3378832"/>
            <a:ext cx="803394" cy="1588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6268031" y="2884079"/>
            <a:ext cx="803394" cy="1588"/>
          </a:xfrm>
          <a:prstGeom prst="straightConnector1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235896" y="1405859"/>
            <a:ext cx="44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7141110" y="3830654"/>
            <a:ext cx="638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mg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221894" y="2732473"/>
            <a:ext cx="44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+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2223972" y="1077218"/>
            <a:ext cx="417271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Snowman mass = 50 kg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3076385" y="2306963"/>
          <a:ext cx="158591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0" name="Equation" r:id="rId4" imgW="571500" imgH="127000" progId="Equation.3">
                  <p:embed/>
                </p:oleObj>
              </mc:Choice>
              <mc:Fallback>
                <p:oleObj name="Equation" r:id="rId4" imgW="571500" imgH="127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6385" y="2306963"/>
                        <a:ext cx="1585912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3076385" y="2798493"/>
          <a:ext cx="22558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1" name="Equation" r:id="rId6" imgW="812800" imgH="165100" progId="Equation.3">
                  <p:embed/>
                </p:oleObj>
              </mc:Choice>
              <mc:Fallback>
                <p:oleObj name="Equation" r:id="rId6" imgW="812800" imgH="1651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6385" y="2798493"/>
                        <a:ext cx="2255838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3039873" y="3324123"/>
          <a:ext cx="22923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2" name="Equation" r:id="rId8" imgW="825500" imgH="165100" progId="Equation.3">
                  <p:embed/>
                </p:oleObj>
              </mc:Choice>
              <mc:Fallback>
                <p:oleObj name="Equation" r:id="rId8" imgW="825500" imgH="1651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9873" y="3324123"/>
                        <a:ext cx="229235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/>
          <p:cNvCxnSpPr/>
          <p:nvPr/>
        </p:nvCxnSpPr>
        <p:spPr>
          <a:xfrm rot="5400000" flipH="1" flipV="1">
            <a:off x="288368" y="-258722"/>
            <a:ext cx="2533359" cy="1588"/>
          </a:xfrm>
          <a:prstGeom prst="line">
            <a:avLst/>
          </a:prstGeom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92202" y="3324509"/>
            <a:ext cx="112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 (N)</a:t>
            </a:r>
            <a:endParaRPr lang="en-US" dirty="0"/>
          </a:p>
        </p:txBody>
      </p:sp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2698560" y="4476750"/>
          <a:ext cx="644048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3" name="Equation" r:id="rId10" imgW="2527300" imgH="203200" progId="Equation.3">
                  <p:embed/>
                </p:oleObj>
              </mc:Choice>
              <mc:Fallback>
                <p:oleObj name="Equation" r:id="rId10" imgW="2527300" imgH="203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560" y="4476750"/>
                        <a:ext cx="6440488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3128963" y="5146675"/>
          <a:ext cx="197485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4" name="Equation" r:id="rId12" imgW="711200" imgH="165100" progId="Equation.3">
                  <p:embed/>
                </p:oleObj>
              </mc:Choice>
              <mc:Fallback>
                <p:oleObj name="Equation" r:id="rId12" imgW="711200" imgH="1651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8963" y="5146675"/>
                        <a:ext cx="1974850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6" name="Object 8"/>
          <p:cNvGraphicFramePr>
            <a:graphicFrameLocks noChangeAspect="1"/>
          </p:cNvGraphicFramePr>
          <p:nvPr/>
        </p:nvGraphicFramePr>
        <p:xfrm>
          <a:off x="3039873" y="3830654"/>
          <a:ext cx="2328862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5" name="Equation" r:id="rId14" imgW="838200" imgH="165100" progId="Equation.3">
                  <p:embed/>
                </p:oleObj>
              </mc:Choice>
              <mc:Fallback>
                <p:oleObj name="Equation" r:id="rId14" imgW="838200" imgH="1651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9873" y="3830654"/>
                        <a:ext cx="2328862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784945" y="5562886"/>
            <a:ext cx="7354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Scale reads 0(N) increasing speed on the way down OR decreasing speed on the way up</a:t>
            </a:r>
            <a:endParaRPr lang="en-US" sz="28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rcRect l="32773" r="40481" b="78929"/>
          <a:stretch>
            <a:fillRect/>
          </a:stretch>
        </p:blipFill>
        <p:spPr>
          <a:xfrm>
            <a:off x="1295821" y="1008752"/>
            <a:ext cx="489124" cy="48795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rcRect l="63762" b="45981"/>
          <a:stretch>
            <a:fillRect/>
          </a:stretch>
        </p:blipFill>
        <p:spPr>
          <a:xfrm>
            <a:off x="1784945" y="1077218"/>
            <a:ext cx="662717" cy="1250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82608 " pathEditMode="relative" ptsTypes="AA">
                                      <p:cBhvr>
                                        <p:cTn id="4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82608 " pathEditMode="relative" ptsTypes="AA">
                                      <p:cBhvr>
                                        <p:cTn id="4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82608 " pathEditMode="relative" ptsTypes="AA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82608 " pathEditMode="relative" ptsTypes="AA">
                                      <p:cBhvr>
                                        <p:cTn id="5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0.0118 L -0.10746 0.9863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" y="4870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0.06233 0.9268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" y="4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  <p:bldP spid="23" grpId="1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Has to Happen for an Elevator to have a Downward Acceleration of 9.8m/s</a:t>
            </a:r>
            <a:r>
              <a:rPr lang="en-US" baseline="30000" dirty="0" smtClean="0"/>
              <a:t>2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SpeedElevator.mp4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689100"/>
            <a:ext cx="9131540" cy="3921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4951" y="0"/>
            <a:ext cx="914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What will the scale read if the elevator has</a:t>
            </a:r>
          </a:p>
          <a:p>
            <a:pPr algn="ctr"/>
            <a:r>
              <a:rPr lang="en-US" sz="3200" dirty="0" smtClean="0"/>
              <a:t>a downward acceleration of 19.6 m/s</a:t>
            </a:r>
            <a:r>
              <a:rPr lang="en-US" sz="3200" baseline="30000" dirty="0" smtClean="0"/>
              <a:t>2 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10" name="Oval 9"/>
          <p:cNvSpPr/>
          <p:nvPr/>
        </p:nvSpPr>
        <p:spPr>
          <a:xfrm>
            <a:off x="7031778" y="2537309"/>
            <a:ext cx="842317" cy="842317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7057719" y="2329982"/>
            <a:ext cx="803394" cy="1588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7052955" y="3378832"/>
            <a:ext cx="803394" cy="1588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6268031" y="2884079"/>
            <a:ext cx="803394" cy="1588"/>
          </a:xfrm>
          <a:prstGeom prst="straightConnector1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235896" y="1405859"/>
            <a:ext cx="44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7141110" y="3830654"/>
            <a:ext cx="638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mg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221894" y="2732473"/>
            <a:ext cx="44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+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3039873" y="1077218"/>
            <a:ext cx="417271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Snowman mass = 50 kg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3076385" y="2306963"/>
          <a:ext cx="158591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4" name="Equation" r:id="rId3" imgW="571500" imgH="127000" progId="Equation.3">
                  <p:embed/>
                </p:oleObj>
              </mc:Choice>
              <mc:Fallback>
                <p:oleObj name="Equation" r:id="rId3" imgW="571500" imgH="127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6385" y="2306963"/>
                        <a:ext cx="1585912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3076385" y="2798493"/>
          <a:ext cx="22558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5" name="Equation" r:id="rId5" imgW="812800" imgH="165100" progId="Equation.3">
                  <p:embed/>
                </p:oleObj>
              </mc:Choice>
              <mc:Fallback>
                <p:oleObj name="Equation" r:id="rId5" imgW="812800" imgH="1651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6385" y="2798493"/>
                        <a:ext cx="2255838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3039873" y="3324123"/>
          <a:ext cx="22923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6" name="Equation" r:id="rId7" imgW="825500" imgH="165100" progId="Equation.3">
                  <p:embed/>
                </p:oleObj>
              </mc:Choice>
              <mc:Fallback>
                <p:oleObj name="Equation" r:id="rId7" imgW="825500" imgH="1651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9873" y="3324123"/>
                        <a:ext cx="229235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2747963" y="4476751"/>
          <a:ext cx="6180598" cy="446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7" name="Equation" r:id="rId9" imgW="2603500" imgH="203200" progId="Equation.3">
                  <p:embed/>
                </p:oleObj>
              </mc:Choice>
              <mc:Fallback>
                <p:oleObj name="Equation" r:id="rId9" imgW="2603500" imgH="203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7963" y="4476751"/>
                        <a:ext cx="6180598" cy="4466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2970213" y="5164138"/>
          <a:ext cx="22923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8" name="Equation" r:id="rId11" imgW="825500" imgH="152400" progId="Equation.3">
                  <p:embed/>
                </p:oleObj>
              </mc:Choice>
              <mc:Fallback>
                <p:oleObj name="Equation" r:id="rId11" imgW="825500" imgH="1524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0213" y="5164138"/>
                        <a:ext cx="2292350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6" name="Object 8"/>
          <p:cNvGraphicFramePr>
            <a:graphicFrameLocks noChangeAspect="1"/>
          </p:cNvGraphicFramePr>
          <p:nvPr/>
        </p:nvGraphicFramePr>
        <p:xfrm>
          <a:off x="2881313" y="3895725"/>
          <a:ext cx="254000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9" name="Equation" r:id="rId13" imgW="914400" imgH="165100" progId="Equation.3">
                  <p:embed/>
                </p:oleObj>
              </mc:Choice>
              <mc:Fallback>
                <p:oleObj name="Equation" r:id="rId13" imgW="914400" imgH="1651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1313" y="3895725"/>
                        <a:ext cx="2540000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700342" y="5562886"/>
            <a:ext cx="64387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Scale reads the same as when the elevator is at rest, but what will be different?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907111" y="2470863"/>
            <a:ext cx="9848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?</a:t>
            </a:r>
            <a:endParaRPr lang="en-US" sz="9600" dirty="0"/>
          </a:p>
        </p:txBody>
      </p:sp>
      <p:grpSp>
        <p:nvGrpSpPr>
          <p:cNvPr id="30" name="Group 29"/>
          <p:cNvGrpSpPr/>
          <p:nvPr/>
        </p:nvGrpSpPr>
        <p:grpSpPr>
          <a:xfrm flipV="1">
            <a:off x="373236" y="1790867"/>
            <a:ext cx="2290591" cy="2685884"/>
            <a:chOff x="1555047" y="2410179"/>
            <a:chExt cx="2290591" cy="2685884"/>
          </a:xfrm>
        </p:grpSpPr>
        <p:sp>
          <p:nvSpPr>
            <p:cNvPr id="31" name="Rectangle 30"/>
            <p:cNvSpPr/>
            <p:nvPr/>
          </p:nvSpPr>
          <p:spPr>
            <a:xfrm>
              <a:off x="1555047" y="2410179"/>
              <a:ext cx="2290591" cy="2685883"/>
            </a:xfrm>
            <a:prstGeom prst="rect">
              <a:avLst/>
            </a:prstGeom>
            <a:noFill/>
            <a:ln w="539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016838" y="4726345"/>
              <a:ext cx="1352430" cy="369718"/>
            </a:xfrm>
            <a:prstGeom prst="rect">
              <a:avLst/>
            </a:prstGeom>
            <a:noFill/>
            <a:ln w="539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4" name="Straight Connector 33"/>
          <p:cNvCxnSpPr/>
          <p:nvPr/>
        </p:nvCxnSpPr>
        <p:spPr>
          <a:xfrm rot="16200000" flipH="1">
            <a:off x="146587" y="5886005"/>
            <a:ext cx="2818509" cy="1"/>
          </a:xfrm>
          <a:prstGeom prst="line">
            <a:avLst/>
          </a:prstGeom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 flipV="1">
            <a:off x="957276" y="1747374"/>
            <a:ext cx="112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490 (N)</a:t>
            </a:r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V="1">
            <a:off x="640646" y="2205523"/>
            <a:ext cx="1828800" cy="1901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1.13432 " pathEditMode="relative" ptsTypes="AA">
                                      <p:cBhvr>
                                        <p:cTn id="5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1.13432 " pathEditMode="relative" ptsTypes="AA">
                                      <p:cBhvr>
                                        <p:cTn id="5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1.13432 " pathEditMode="relative" ptsTypes="AA">
                                      <p:cBhvr>
                                        <p:cTn id="5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1.13432 " pathEditMode="relative" ptsTypes="AA"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29" grpId="2"/>
      <p:bldP spid="35" grpId="0"/>
      <p:bldP spid="35" grpId="1"/>
      <p:bldP spid="35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61" y="1008752"/>
            <a:ext cx="1828800" cy="2315757"/>
          </a:xfrm>
          <a:prstGeom prst="rect">
            <a:avLst/>
          </a:prstGeom>
        </p:spPr>
      </p:pic>
      <p:grpSp>
        <p:nvGrpSpPr>
          <p:cNvPr id="2" name="Group 6"/>
          <p:cNvGrpSpPr/>
          <p:nvPr/>
        </p:nvGrpSpPr>
        <p:grpSpPr>
          <a:xfrm>
            <a:off x="409751" y="1007957"/>
            <a:ext cx="2290591" cy="2685884"/>
            <a:chOff x="1555047" y="2410179"/>
            <a:chExt cx="2290591" cy="2685884"/>
          </a:xfrm>
        </p:grpSpPr>
        <p:sp>
          <p:nvSpPr>
            <p:cNvPr id="4" name="Rectangle 3"/>
            <p:cNvSpPr/>
            <p:nvPr/>
          </p:nvSpPr>
          <p:spPr>
            <a:xfrm>
              <a:off x="1555047" y="2410179"/>
              <a:ext cx="2290591" cy="2685883"/>
            </a:xfrm>
            <a:prstGeom prst="rect">
              <a:avLst/>
            </a:prstGeom>
            <a:noFill/>
            <a:ln w="539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016838" y="4726345"/>
              <a:ext cx="1352430" cy="369718"/>
            </a:xfrm>
            <a:prstGeom prst="rect">
              <a:avLst/>
            </a:prstGeom>
            <a:noFill/>
            <a:ln w="539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61" y="1422613"/>
            <a:ext cx="1828800" cy="19015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4951" y="0"/>
            <a:ext cx="9143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What is the acceleration if the scale reads 400 (N)?</a:t>
            </a:r>
            <a:endParaRPr lang="en-US" sz="3200" dirty="0"/>
          </a:p>
        </p:txBody>
      </p:sp>
      <p:sp>
        <p:nvSpPr>
          <p:cNvPr id="10" name="Oval 9"/>
          <p:cNvSpPr/>
          <p:nvPr/>
        </p:nvSpPr>
        <p:spPr>
          <a:xfrm>
            <a:off x="7031778" y="2537309"/>
            <a:ext cx="842317" cy="842317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7057719" y="2329982"/>
            <a:ext cx="803394" cy="1588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7052955" y="3378832"/>
            <a:ext cx="803394" cy="1588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6268031" y="2884079"/>
            <a:ext cx="803394" cy="1588"/>
          </a:xfrm>
          <a:prstGeom prst="straightConnector1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235896" y="1405859"/>
            <a:ext cx="44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7141110" y="3830654"/>
            <a:ext cx="638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mg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221894" y="2732473"/>
            <a:ext cx="44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+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3039873" y="584776"/>
            <a:ext cx="417271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Snowman mass = 50 kg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3076385" y="2871578"/>
          <a:ext cx="158591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8" name="Equation" r:id="rId4" imgW="571500" imgH="127000" progId="Equation.3">
                  <p:embed/>
                </p:oleObj>
              </mc:Choice>
              <mc:Fallback>
                <p:oleObj name="Equation" r:id="rId4" imgW="571500" imgH="127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6385" y="2871578"/>
                        <a:ext cx="1585912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3076385" y="3363108"/>
          <a:ext cx="22558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9" name="Equation" r:id="rId6" imgW="812800" imgH="165100" progId="Equation.3">
                  <p:embed/>
                </p:oleObj>
              </mc:Choice>
              <mc:Fallback>
                <p:oleObj name="Equation" r:id="rId6" imgW="812800" imgH="1651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6385" y="3363108"/>
                        <a:ext cx="2255838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3039873" y="3920428"/>
          <a:ext cx="2751137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0" name="Equation" r:id="rId8" imgW="990600" imgH="177800" progId="Equation.3">
                  <p:embed/>
                </p:oleObj>
              </mc:Choice>
              <mc:Fallback>
                <p:oleObj name="Equation" r:id="rId8" imgW="990600" imgH="177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9873" y="3920428"/>
                        <a:ext cx="2751137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/>
          <p:cNvCxnSpPr/>
          <p:nvPr/>
        </p:nvCxnSpPr>
        <p:spPr>
          <a:xfrm rot="5400000" flipH="1" flipV="1">
            <a:off x="288368" y="-258722"/>
            <a:ext cx="2533359" cy="1588"/>
          </a:xfrm>
          <a:prstGeom prst="line">
            <a:avLst/>
          </a:prstGeom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3499453" y="5056386"/>
          <a:ext cx="2325687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1" name="Equation" r:id="rId10" imgW="838200" imgH="165100" progId="Equation.3">
                  <p:embed/>
                </p:oleObj>
              </mc:Choice>
              <mc:Fallback>
                <p:oleObj name="Equation" r:id="rId10" imgW="838200" imgH="1651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9453" y="5056386"/>
                        <a:ext cx="2325687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6" name="Object 8"/>
          <p:cNvGraphicFramePr>
            <a:graphicFrameLocks noChangeAspect="1"/>
          </p:cNvGraphicFramePr>
          <p:nvPr/>
        </p:nvGraphicFramePr>
        <p:xfrm>
          <a:off x="2367567" y="4562674"/>
          <a:ext cx="5929312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2" name="Equation" r:id="rId12" imgW="2133600" imgH="177800" progId="Equation.3">
                  <p:embed/>
                </p:oleObj>
              </mc:Choice>
              <mc:Fallback>
                <p:oleObj name="Equation" r:id="rId12" imgW="2133600" imgH="1778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7567" y="4562674"/>
                        <a:ext cx="5929312" cy="493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223973" y="5562886"/>
            <a:ext cx="69150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Elevator is either increasing speed on the</a:t>
            </a:r>
          </a:p>
          <a:p>
            <a:pPr algn="ctr"/>
            <a:r>
              <a:rPr lang="en-US" sz="2800" dirty="0" smtClean="0"/>
              <a:t>way down or decreasing speed on the way up</a:t>
            </a:r>
            <a:endParaRPr lang="en-US" sz="2800" dirty="0"/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753905" y="4744978"/>
            <a:ext cx="1262182" cy="1588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92202" y="3324509"/>
            <a:ext cx="112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400 (N)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1.04539 " pathEditMode="relative" ptsTypes="AA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1.04539 " pathEditMode="relative" ptsTypes="AA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1.04539 " pathEditMode="relative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988594" y="4869545"/>
            <a:ext cx="574106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Elevator moving at constant velocity 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988593" y="5288340"/>
            <a:ext cx="645761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Increasing speed on the way up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988594" y="4455625"/>
            <a:ext cx="27278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Elevator at Rest 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96211"/>
          </a:xfrm>
        </p:spPr>
        <p:txBody>
          <a:bodyPr>
            <a:noAutofit/>
          </a:bodyPr>
          <a:lstStyle/>
          <a:p>
            <a:r>
              <a:rPr lang="en-US" sz="3000" dirty="0" smtClean="0"/>
              <a:t>Match the descriptions below to the numbered regions on the acceleration Vs time graph from an elevator ride, assume the elevator started from rest</a:t>
            </a:r>
            <a:endParaRPr lang="en-US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593" y="1417978"/>
            <a:ext cx="7264400" cy="2590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88593" y="5811560"/>
            <a:ext cx="697430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Decreasing speed on the way down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988594" y="3932405"/>
            <a:ext cx="650641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Decreasing speed on the way up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988594" y="6334780"/>
            <a:ext cx="655520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Increasing speed on the way down</a:t>
            </a:r>
            <a:endParaRPr lang="en-US" sz="28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5793874" y="4452449"/>
            <a:ext cx="140368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574719" y="4869545"/>
            <a:ext cx="140368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261768" y="5389589"/>
            <a:ext cx="140368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559927" y="5811560"/>
            <a:ext cx="140368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261768" y="6334780"/>
            <a:ext cx="140368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091324" y="6854824"/>
            <a:ext cx="140368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rcRect t="3534"/>
          <a:stretch>
            <a:fillRect/>
          </a:stretch>
        </p:blipFill>
        <p:spPr>
          <a:xfrm>
            <a:off x="1537365" y="1417978"/>
            <a:ext cx="6715628" cy="20845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88690" y="2451768"/>
            <a:ext cx="46789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256584" y="1921877"/>
            <a:ext cx="46789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729831" y="2451768"/>
            <a:ext cx="46789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106825" y="2451768"/>
            <a:ext cx="46789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4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247145" y="1928548"/>
            <a:ext cx="46789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5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077326" y="2445097"/>
            <a:ext cx="46789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6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857377" y="1810485"/>
            <a:ext cx="46789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7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535491" y="1921877"/>
            <a:ext cx="46789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8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431503" y="2451768"/>
            <a:ext cx="46789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9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6091324" y="3932405"/>
            <a:ext cx="601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</a:t>
            </a:r>
            <a:endParaRPr 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3981701" y="4455625"/>
            <a:ext cx="56030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 </a:t>
            </a:r>
            <a:endParaRPr lang="en-US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6495715" y="4866369"/>
            <a:ext cx="70184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 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5857377" y="5392765"/>
            <a:ext cx="67811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 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6624552" y="5813148"/>
            <a:ext cx="67811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8 </a:t>
            </a:r>
            <a:endParaRPr lang="en-US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6261768" y="6336368"/>
            <a:ext cx="67811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6 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3574719" y="4452449"/>
            <a:ext cx="51978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 </a:t>
            </a:r>
            <a:endParaRPr lang="en-US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4363790" y="4452449"/>
            <a:ext cx="61461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9 </a:t>
            </a:r>
            <a:endParaRPr 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6861342" y="4871133"/>
            <a:ext cx="116973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7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33" grpId="0"/>
      <p:bldP spid="40" grpId="0"/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3404"/>
            <a:ext cx="8229600" cy="7360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Elevator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667" y="656210"/>
            <a:ext cx="5222367" cy="600277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You will be given Force Vs Time data for mass on a force sensor riding the elevator at the </a:t>
            </a:r>
            <a:r>
              <a:rPr lang="en-US" dirty="0" err="1" smtClean="0"/>
              <a:t>Pruneyard</a:t>
            </a:r>
            <a:r>
              <a:rPr lang="en-US" dirty="0" smtClean="0"/>
              <a:t> Towers</a:t>
            </a:r>
          </a:p>
          <a:p>
            <a:r>
              <a:rPr lang="en-US" dirty="0" smtClean="0"/>
              <a:t>Use Newton’s 2</a:t>
            </a:r>
            <a:r>
              <a:rPr lang="en-US" baseline="30000" dirty="0" smtClean="0"/>
              <a:t>nd</a:t>
            </a:r>
            <a:r>
              <a:rPr lang="en-US" dirty="0" smtClean="0"/>
              <a:t> Law to determine the acceleration Vs Time graph</a:t>
            </a:r>
          </a:p>
          <a:p>
            <a:r>
              <a:rPr lang="en-US" dirty="0" smtClean="0"/>
              <a:t>Use kinematics to determine the velocity and position graphs</a:t>
            </a:r>
          </a:p>
          <a:p>
            <a:r>
              <a:rPr lang="en-US" dirty="0" smtClean="0"/>
              <a:t>Knowing that the elevator started at rest on floor 1, determine the floors it stopped at</a:t>
            </a:r>
          </a:p>
          <a:p>
            <a:r>
              <a:rPr lang="en-US" dirty="0" smtClean="0"/>
              <a:t>Follow Directions!!!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17935" r="14801"/>
          <a:stretch>
            <a:fillRect/>
          </a:stretch>
        </p:blipFill>
        <p:spPr>
          <a:xfrm>
            <a:off x="7066150" y="1218047"/>
            <a:ext cx="2077850" cy="4938932"/>
          </a:xfrm>
          <a:prstGeom prst="rect">
            <a:avLst/>
          </a:prstGeom>
        </p:spPr>
      </p:pic>
      <p:pic>
        <p:nvPicPr>
          <p:cNvPr id="6" name="Picture 5" descr="CIMG369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1" r="28453"/>
          <a:stretch/>
        </p:blipFill>
        <p:spPr>
          <a:xfrm>
            <a:off x="0" y="1218046"/>
            <a:ext cx="1654601" cy="4006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Elevator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Elevators only travel up or down</a:t>
            </a:r>
          </a:p>
          <a:p>
            <a:r>
              <a:rPr lang="en-US" dirty="0" smtClean="0"/>
              <a:t>Elevators speed up to a constant velocity</a:t>
            </a:r>
          </a:p>
          <a:p>
            <a:r>
              <a:rPr lang="en-US" dirty="0" smtClean="0"/>
              <a:t>Elevators always slow down next after reaching a constant velocity</a:t>
            </a:r>
          </a:p>
          <a:p>
            <a:r>
              <a:rPr lang="en-US" dirty="0" smtClean="0"/>
              <a:t>Elevators always slow down to a stop</a:t>
            </a:r>
          </a:p>
          <a:p>
            <a:r>
              <a:rPr lang="en-US" dirty="0" smtClean="0"/>
              <a:t>Elevators always play bad music</a:t>
            </a:r>
          </a:p>
          <a:p>
            <a:r>
              <a:rPr lang="en-US" dirty="0" smtClean="0"/>
              <a:t>No one talks on an elevator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6067" y="391147"/>
            <a:ext cx="4526993" cy="529273"/>
          </a:xfrm>
        </p:spPr>
        <p:txBody>
          <a:bodyPr>
            <a:noAutofit/>
          </a:bodyPr>
          <a:lstStyle/>
          <a:p>
            <a:r>
              <a:rPr lang="en-US" sz="2800" dirty="0" smtClean="0"/>
              <a:t>New Lab Groups</a:t>
            </a:r>
            <a:br>
              <a:rPr lang="en-US" sz="2800" dirty="0" smtClean="0"/>
            </a:br>
            <a:r>
              <a:rPr lang="en-US" sz="2800" dirty="0" smtClean="0"/>
              <a:t>Letter Indicates your assigned computer</a:t>
            </a:r>
            <a:endParaRPr lang="en-US" sz="2800" dirty="0"/>
          </a:p>
        </p:txBody>
      </p:sp>
      <p:pic>
        <p:nvPicPr>
          <p:cNvPr id="5" name="Picture 4" descr="LabGroups5,2,6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9" t="7886" r="62128" b="57626"/>
          <a:stretch/>
        </p:blipFill>
        <p:spPr>
          <a:xfrm>
            <a:off x="-1" y="391147"/>
            <a:ext cx="4576493" cy="6362528"/>
          </a:xfrm>
          <a:prstGeom prst="rect">
            <a:avLst/>
          </a:prstGeom>
        </p:spPr>
      </p:pic>
      <p:pic>
        <p:nvPicPr>
          <p:cNvPr id="8" name="Picture 7" descr="LabGroups5,2,6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9" t="41735" r="62128" b="39192"/>
          <a:stretch/>
        </p:blipFill>
        <p:spPr>
          <a:xfrm>
            <a:off x="4743005" y="1929046"/>
            <a:ext cx="4270055" cy="328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68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4253" y="0"/>
            <a:ext cx="5117432" cy="401053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Fun Things to do on an Elevator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996" y="401053"/>
            <a:ext cx="2732004" cy="40980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" y="533192"/>
            <a:ext cx="6804528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/>
              <a:t>1. When there's only one other person, tap them on the shoulder, then act like it wasn't you.</a:t>
            </a:r>
          </a:p>
          <a:p>
            <a:r>
              <a:rPr lang="en-US" sz="1500" dirty="0" smtClean="0"/>
              <a:t>2. Pretend the floor button gives you a shock.  Smile, and go back for more.</a:t>
            </a:r>
          </a:p>
          <a:p>
            <a:r>
              <a:rPr lang="en-US" sz="1500" dirty="0" smtClean="0"/>
              <a:t>3. Ask if you can push the button for other people, but push the wrong ones.</a:t>
            </a:r>
          </a:p>
          <a:p>
            <a:pPr marL="342900" indent="-342900"/>
            <a:r>
              <a:rPr lang="en-US" sz="1500" dirty="0" smtClean="0"/>
              <a:t>4. Bounce a </a:t>
            </a:r>
            <a:r>
              <a:rPr lang="en-US" sz="1500" dirty="0" err="1" smtClean="0"/>
              <a:t>superball</a:t>
            </a:r>
            <a:r>
              <a:rPr lang="en-US" sz="1500" dirty="0" smtClean="0"/>
              <a:t> around the elevator.</a:t>
            </a:r>
          </a:p>
          <a:p>
            <a:pPr marL="342900" indent="-342900"/>
            <a:r>
              <a:rPr lang="en-US" sz="1500" dirty="0" smtClean="0"/>
              <a:t>5. Drop a pen and when someone reaches to help pick it</a:t>
            </a:r>
          </a:p>
          <a:p>
            <a:pPr marL="342900" indent="-342900"/>
            <a:r>
              <a:rPr lang="en-US" sz="1500" dirty="0" smtClean="0"/>
              <a:t>up, scream "THAT'S MINE!”</a:t>
            </a:r>
          </a:p>
          <a:p>
            <a:r>
              <a:rPr lang="en-US" sz="1500" dirty="0" smtClean="0"/>
              <a:t>6. Bring a camera and take a picture of everyone in the elevator.</a:t>
            </a:r>
          </a:p>
          <a:p>
            <a:r>
              <a:rPr lang="en-US" sz="1500" dirty="0" smtClean="0"/>
              <a:t>7. Move your desk into the elevator and when ever someone gets on, ask from behind your desk "Do you have an appointment?”</a:t>
            </a:r>
          </a:p>
          <a:p>
            <a:r>
              <a:rPr lang="en-US" sz="1500" dirty="0" smtClean="0"/>
              <a:t>8. Lay down a Twister mat and ask people if they want to play.</a:t>
            </a:r>
          </a:p>
          <a:p>
            <a:r>
              <a:rPr lang="en-US" sz="1500" dirty="0" smtClean="0"/>
              <a:t>9. Act like a flight attendant and review emergency procedures and exits with the passengers.</a:t>
            </a:r>
          </a:p>
          <a:p>
            <a:r>
              <a:rPr lang="en-US" sz="1500" dirty="0" smtClean="0"/>
              <a:t>10.  Dressed in coveralls, get in a full elevator and when the door closes, push the stop button,  post an out of order sign inside and go to work on the access panel, saying "This may take a minute."</a:t>
            </a:r>
          </a:p>
          <a:p>
            <a:r>
              <a:rPr lang="en-US" sz="1500" dirty="0" smtClean="0"/>
              <a:t>11. Push the call button, when the voice answers ask, "Is that you God?”</a:t>
            </a:r>
          </a:p>
          <a:p>
            <a:r>
              <a:rPr lang="en-US" sz="1500" dirty="0" smtClean="0"/>
              <a:t>12. When the doors close, announce to the others,</a:t>
            </a:r>
          </a:p>
          <a:p>
            <a:r>
              <a:rPr lang="en-US" sz="1500" dirty="0" smtClean="0"/>
              <a:t>"It's Okay, don't panic, they open up again.”</a:t>
            </a:r>
          </a:p>
          <a:p>
            <a:r>
              <a:rPr lang="en-US" sz="1500" dirty="0" smtClean="0"/>
              <a:t>13. Push your floor button with your tongue.</a:t>
            </a:r>
          </a:p>
          <a:p>
            <a:r>
              <a:rPr lang="en-US" sz="1500" dirty="0" smtClean="0"/>
              <a:t>14. Shoot rubber bands at everyone.</a:t>
            </a:r>
          </a:p>
          <a:p>
            <a:r>
              <a:rPr lang="en-US" sz="1500" dirty="0" smtClean="0"/>
              <a:t>15. When the doors open, pretend that you bounce off a force field when you try to leave.</a:t>
            </a:r>
          </a:p>
          <a:p>
            <a:r>
              <a:rPr lang="en-US" sz="1500" dirty="0" smtClean="0"/>
              <a:t>16. As people get on, ask for their tickets.</a:t>
            </a:r>
          </a:p>
          <a:p>
            <a:r>
              <a:rPr lang="en-US" sz="1500" dirty="0" smtClean="0"/>
              <a:t>17. If other people are talking, ask them to be quiet.     </a:t>
            </a:r>
          </a:p>
          <a:p>
            <a:r>
              <a:rPr lang="en-US" sz="1500" dirty="0" smtClean="0"/>
              <a:t>18. Jump Rope.</a:t>
            </a:r>
          </a:p>
          <a:p>
            <a:r>
              <a:rPr lang="en-US" sz="1500" dirty="0" smtClean="0"/>
              <a:t>19</a:t>
            </a:r>
            <a:r>
              <a:rPr lang="en-US" sz="1500" smtClean="0"/>
              <a:t>. Call </a:t>
            </a:r>
            <a:r>
              <a:rPr lang="en-US" sz="1500" dirty="0" smtClean="0"/>
              <a:t>out a Group hug.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11995" y="4499059"/>
            <a:ext cx="273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20. Paint the floor like this!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4141"/>
          </a:xfrm>
        </p:spPr>
        <p:txBody>
          <a:bodyPr/>
          <a:lstStyle/>
          <a:p>
            <a:r>
              <a:rPr lang="en-US" dirty="0" smtClean="0"/>
              <a:t>Elevator Rules Exceptions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37800"/>
            <a:ext cx="4515673" cy="58202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827" y="994427"/>
            <a:ext cx="2871173" cy="58635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15671" y="1037800"/>
            <a:ext cx="17571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Luxor “Inclinator” travels at a 39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 angle to the horizontal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15672" y="3779451"/>
            <a:ext cx="17571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Gateway Arch changes angle as it moves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384" y="0"/>
            <a:ext cx="8686800" cy="809631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Wonkavator</a:t>
            </a:r>
            <a:r>
              <a:rPr lang="en-US" dirty="0" smtClean="0"/>
              <a:t> Doesn’t Stop Accelerating!</a:t>
            </a:r>
            <a:endParaRPr lang="en-US" dirty="0"/>
          </a:p>
        </p:txBody>
      </p:sp>
      <p:pic>
        <p:nvPicPr>
          <p:cNvPr id="4" name="Wonkavator.mp4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231763"/>
            <a:ext cx="9144000" cy="5175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6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0405"/>
            <a:ext cx="9144000" cy="8560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When do you Feel Heavy on an Elevator?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6505"/>
            <a:ext cx="8229600" cy="747732"/>
          </a:xfrm>
        </p:spPr>
        <p:txBody>
          <a:bodyPr>
            <a:normAutofit/>
          </a:bodyPr>
          <a:lstStyle/>
          <a:p>
            <a:r>
              <a:rPr lang="en-US" dirty="0" smtClean="0"/>
              <a:t>Increasing speed on the way up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378123"/>
            <a:ext cx="9144000" cy="856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When do you Feel Light on an Elevator?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3234223"/>
            <a:ext cx="8229600" cy="669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Decreasing speed on the way </a:t>
            </a:r>
            <a:r>
              <a:rPr lang="en-US" sz="3200" dirty="0" smtClean="0"/>
              <a:t>up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400" y="4333441"/>
            <a:ext cx="9144000" cy="856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When do you Feel Normal on an Elevator?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09600" y="5189541"/>
            <a:ext cx="8229600" cy="634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elevator is at rest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1630391"/>
            <a:ext cx="8229600" cy="747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/>
              <a:t>Decreasing speed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the way </a:t>
            </a:r>
            <a:r>
              <a:rPr lang="en-US" sz="3200" dirty="0" smtClean="0"/>
              <a:t>down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09600" y="3721196"/>
            <a:ext cx="8229600" cy="669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3200" dirty="0" smtClean="0"/>
              <a:t>Increasing speed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the way down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09600" y="5824073"/>
            <a:ext cx="8229600" cy="5731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elevator is moving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 constant velocity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59215" y="1520294"/>
            <a:ext cx="1678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And?</a:t>
            </a:r>
            <a:endParaRPr lang="en-US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2359215" y="3721196"/>
            <a:ext cx="1678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And?</a:t>
            </a:r>
            <a:endParaRPr lang="en-US" sz="4000" dirty="0"/>
          </a:p>
        </p:txBody>
      </p:sp>
      <p:sp>
        <p:nvSpPr>
          <p:cNvPr id="20" name="TextBox 19"/>
          <p:cNvSpPr txBox="1"/>
          <p:nvPr/>
        </p:nvSpPr>
        <p:spPr>
          <a:xfrm>
            <a:off x="2359215" y="5824073"/>
            <a:ext cx="1678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And?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0" grpId="0"/>
      <p:bldP spid="11" grpId="0"/>
      <p:bldP spid="13" grpId="0"/>
      <p:bldP spid="14" grpId="0"/>
      <p:bldP spid="15" grpId="0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Acceleration on an Elevator</a:t>
            </a:r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09600" y="1703851"/>
            <a:ext cx="80772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dirty="0" smtClean="0"/>
              <a:t>Which </a:t>
            </a:r>
            <a:r>
              <a:rPr lang="en-US" sz="3200" dirty="0" err="1" smtClean="0"/>
              <a:t>situation(s</a:t>
            </a:r>
            <a:r>
              <a:rPr lang="en-US" sz="3200" dirty="0" smtClean="0"/>
              <a:t>) result in an upward acceleration?</a:t>
            </a:r>
            <a:endParaRPr lang="en-US" sz="3200" dirty="0"/>
          </a:p>
          <a:p>
            <a:r>
              <a:rPr lang="en-US" sz="3200" dirty="0"/>
              <a:t>	A.</a:t>
            </a:r>
            <a:r>
              <a:rPr lang="en-US" sz="3200" dirty="0" smtClean="0"/>
              <a:t> Increasing speed on the way up</a:t>
            </a:r>
          </a:p>
          <a:p>
            <a:r>
              <a:rPr lang="en-US" sz="3200" dirty="0"/>
              <a:t>	B.</a:t>
            </a:r>
            <a:r>
              <a:rPr lang="en-US" sz="3200" dirty="0" smtClean="0"/>
              <a:t> Increasing speed on the way down</a:t>
            </a:r>
          </a:p>
          <a:p>
            <a:r>
              <a:rPr lang="en-US" sz="3200" dirty="0"/>
              <a:t>	C.</a:t>
            </a:r>
            <a:r>
              <a:rPr lang="en-US" sz="3200" dirty="0" smtClean="0"/>
              <a:t> Decreasing speed on the way up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D. Decreasing speed on the way down</a:t>
            </a:r>
          </a:p>
        </p:txBody>
      </p:sp>
      <p:sp>
        <p:nvSpPr>
          <p:cNvPr id="6" name="Rectangle 5"/>
          <p:cNvSpPr/>
          <p:nvPr/>
        </p:nvSpPr>
        <p:spPr>
          <a:xfrm>
            <a:off x="944796" y="2803609"/>
            <a:ext cx="5929597" cy="542135"/>
          </a:xfrm>
          <a:prstGeom prst="rect">
            <a:avLst/>
          </a:prstGeom>
          <a:solidFill>
            <a:srgbClr val="FF0000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44796" y="4208704"/>
            <a:ext cx="6554887" cy="542135"/>
          </a:xfrm>
          <a:prstGeom prst="rect">
            <a:avLst/>
          </a:prstGeom>
          <a:solidFill>
            <a:srgbClr val="FF0000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4941168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Acceleration is Up When you </a:t>
            </a:r>
            <a:r>
              <a:rPr lang="en-US" sz="3600" dirty="0">
                <a:latin typeface="+mj-lt"/>
                <a:ea typeface="+mj-ea"/>
                <a:cs typeface="+mj-cs"/>
              </a:rPr>
              <a:t>F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eel Heavy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Acceleration on an Elevator</a:t>
            </a:r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09600" y="1703851"/>
            <a:ext cx="80772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dirty="0" smtClean="0"/>
              <a:t>Which </a:t>
            </a:r>
            <a:r>
              <a:rPr lang="en-US" sz="3200" dirty="0" err="1" smtClean="0"/>
              <a:t>situation(s</a:t>
            </a:r>
            <a:r>
              <a:rPr lang="en-US" sz="3200" dirty="0" smtClean="0"/>
              <a:t>) result in a downward acceleration?</a:t>
            </a:r>
          </a:p>
          <a:p>
            <a:r>
              <a:rPr lang="en-US" sz="3200" dirty="0" smtClean="0"/>
              <a:t>	A. Increasing speed on the way up</a:t>
            </a:r>
          </a:p>
          <a:p>
            <a:r>
              <a:rPr lang="en-US" sz="3200" dirty="0" smtClean="0"/>
              <a:t>	B. Increasing speed on the way down</a:t>
            </a:r>
          </a:p>
          <a:p>
            <a:r>
              <a:rPr lang="en-US" sz="3200" dirty="0" smtClean="0"/>
              <a:t>	C. Decreasing speed on the way up</a:t>
            </a:r>
          </a:p>
          <a:p>
            <a:r>
              <a:rPr lang="en-US" sz="3200" dirty="0" smtClean="0"/>
              <a:t>	D. Decreasing speed on the way down</a:t>
            </a:r>
          </a:p>
        </p:txBody>
      </p:sp>
      <p:sp>
        <p:nvSpPr>
          <p:cNvPr id="6" name="Rectangle 5"/>
          <p:cNvSpPr/>
          <p:nvPr/>
        </p:nvSpPr>
        <p:spPr>
          <a:xfrm>
            <a:off x="944797" y="3345744"/>
            <a:ext cx="6514782" cy="898394"/>
          </a:xfrm>
          <a:prstGeom prst="rect">
            <a:avLst/>
          </a:prstGeom>
          <a:solidFill>
            <a:srgbClr val="FF0000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494116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Acceleration is Down When you </a:t>
            </a:r>
            <a:r>
              <a:rPr lang="en-US" sz="3600" dirty="0">
                <a:latin typeface="+mj-lt"/>
                <a:ea typeface="+mj-ea"/>
                <a:cs typeface="+mj-cs"/>
              </a:rPr>
              <a:t>F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eel Light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Acceleration on an Elevator</a:t>
            </a:r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09600" y="1417638"/>
            <a:ext cx="80772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dirty="0" smtClean="0"/>
              <a:t>Which </a:t>
            </a:r>
            <a:r>
              <a:rPr lang="en-US" sz="3200" dirty="0" err="1" smtClean="0"/>
              <a:t>situation(s</a:t>
            </a:r>
            <a:r>
              <a:rPr lang="en-US" sz="3200" dirty="0" smtClean="0"/>
              <a:t>) result in a zero acceleration?</a:t>
            </a:r>
            <a:endParaRPr lang="en-US" sz="3200" dirty="0"/>
          </a:p>
          <a:p>
            <a:r>
              <a:rPr lang="en-US" sz="3200" dirty="0"/>
              <a:t>	A.</a:t>
            </a:r>
            <a:r>
              <a:rPr lang="en-US" sz="3200" dirty="0" smtClean="0"/>
              <a:t> When the elevator is at rest</a:t>
            </a:r>
          </a:p>
          <a:p>
            <a:r>
              <a:rPr lang="en-US" sz="3200" dirty="0"/>
              <a:t>	B.</a:t>
            </a:r>
            <a:r>
              <a:rPr lang="en-US" sz="3200" dirty="0" smtClean="0"/>
              <a:t> When the acceleration has reached a 			steady positive value</a:t>
            </a:r>
          </a:p>
          <a:p>
            <a:r>
              <a:rPr lang="en-US" sz="3200" dirty="0"/>
              <a:t>	C.</a:t>
            </a:r>
            <a:r>
              <a:rPr lang="en-US" sz="3200" dirty="0" smtClean="0"/>
              <a:t> When the acceleration has reached a 	steady negative value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D. When the elevator has a constant velocity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1059024" y="1843257"/>
            <a:ext cx="5291245" cy="588603"/>
          </a:xfrm>
          <a:prstGeom prst="rect">
            <a:avLst/>
          </a:prstGeom>
          <a:solidFill>
            <a:srgbClr val="FF0000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513347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Acceleration is Zero When you </a:t>
            </a:r>
            <a:r>
              <a:rPr lang="en-US" sz="3600" dirty="0">
                <a:latin typeface="+mj-lt"/>
                <a:ea typeface="+mj-ea"/>
                <a:cs typeface="+mj-cs"/>
              </a:rPr>
              <a:t>F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eel Normal</a:t>
            </a:r>
          </a:p>
        </p:txBody>
      </p:sp>
      <p:sp>
        <p:nvSpPr>
          <p:cNvPr id="7" name="Rectangle 6"/>
          <p:cNvSpPr/>
          <p:nvPr/>
        </p:nvSpPr>
        <p:spPr>
          <a:xfrm>
            <a:off x="1059024" y="4368465"/>
            <a:ext cx="7627776" cy="588603"/>
          </a:xfrm>
          <a:prstGeom prst="rect">
            <a:avLst/>
          </a:prstGeom>
          <a:solidFill>
            <a:srgbClr val="FF0000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99093"/>
            <a:ext cx="3833546" cy="2842815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If you were to wake up on an elevator you couldn’t tell if you were moving at constant velocity or at rest</a:t>
            </a:r>
            <a:endParaRPr lang="en-US" sz="3200" dirty="0"/>
          </a:p>
        </p:txBody>
      </p:sp>
      <p:pic>
        <p:nvPicPr>
          <p:cNvPr id="4" name="Picture 3" descr="WakeElevator.jpg"/>
          <p:cNvPicPr>
            <a:picLocks noChangeAspect="1"/>
          </p:cNvPicPr>
          <p:nvPr/>
        </p:nvPicPr>
        <p:blipFill>
          <a:blip r:embed="rId2"/>
          <a:srcRect t="2534" r="4847" b="4291"/>
          <a:stretch>
            <a:fillRect/>
          </a:stretch>
        </p:blipFill>
        <p:spPr>
          <a:xfrm>
            <a:off x="3833547" y="0"/>
            <a:ext cx="5310453" cy="6852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6881</TotalTime>
  <Words>1113</Words>
  <Application>Microsoft Macintosh PowerPoint</Application>
  <PresentationFormat>On-screen Show (4:3)</PresentationFormat>
  <Paragraphs>164</Paragraphs>
  <Slides>21</Slides>
  <Notes>0</Notes>
  <HiddenSlides>0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Equation</vt:lpstr>
      <vt:lpstr>Microsoft Equation</vt:lpstr>
      <vt:lpstr>Elevators</vt:lpstr>
      <vt:lpstr>Elevator Rules</vt:lpstr>
      <vt:lpstr>Elevator Rules Exceptions</vt:lpstr>
      <vt:lpstr>Wonkavator Doesn’t Stop Accelerating!</vt:lpstr>
      <vt:lpstr>When do you Feel Heavy on an Elevator?</vt:lpstr>
      <vt:lpstr>Acceleration on an Elevator</vt:lpstr>
      <vt:lpstr>Acceleration on an Elevator</vt:lpstr>
      <vt:lpstr>Acceleration on an Elevator</vt:lpstr>
      <vt:lpstr>If you were to wake up on an elevator you couldn’t tell if you were moving at constant velocity or at rest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Has to Happen for an Elevator to have a Downward Acceleration of 9.8m/s2?</vt:lpstr>
      <vt:lpstr>PowerPoint Presentation</vt:lpstr>
      <vt:lpstr>PowerPoint Presentation</vt:lpstr>
      <vt:lpstr>Match the descriptions below to the numbered regions on the acceleration Vs time graph from an elevator ride, assume the elevator started from rest</vt:lpstr>
      <vt:lpstr>Elevator Lab</vt:lpstr>
      <vt:lpstr>New Lab Groups Letter Indicates your assigned computer</vt:lpstr>
      <vt:lpstr>Fun Things to do on an Elevator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Elevators</dc:title>
  <dc:creator>mac user</dc:creator>
  <cp:lastModifiedBy>Rooz</cp:lastModifiedBy>
  <cp:revision>38</cp:revision>
  <dcterms:created xsi:type="dcterms:W3CDTF">2011-10-13T22:23:28Z</dcterms:created>
  <dcterms:modified xsi:type="dcterms:W3CDTF">2012-10-16T20:29:31Z</dcterms:modified>
</cp:coreProperties>
</file>