
<file path=[Content_Types].xml><?xml version="1.0" encoding="utf-8"?>
<Types xmlns="http://schemas.openxmlformats.org/package/2006/content-types">
  <Default Extension="xml" ContentType="application/xml"/>
  <Default Extension="mp3" ContentType="audio/unknown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Microsoft_Equation1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Microsoft_Equation2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media/audio1.bin" ContentType="audio/unknown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Microsoft_Equation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B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4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6" Type="http://schemas.openxmlformats.org/officeDocument/2006/relationships/image" Target="../media/image6.emf"/><Relationship Id="rId7" Type="http://schemas.openxmlformats.org/officeDocument/2006/relationships/image" Target="../media/image7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6" Type="http://schemas.openxmlformats.org/officeDocument/2006/relationships/image" Target="../media/image14.emf"/><Relationship Id="rId1" Type="http://schemas.openxmlformats.org/officeDocument/2006/relationships/image" Target="../media/image9.emf"/><Relationship Id="rId2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4" Type="http://schemas.openxmlformats.org/officeDocument/2006/relationships/image" Target="../media/image18.emf"/><Relationship Id="rId5" Type="http://schemas.openxmlformats.org/officeDocument/2006/relationships/image" Target="../media/image13.emf"/><Relationship Id="rId6" Type="http://schemas.openxmlformats.org/officeDocument/2006/relationships/image" Target="../media/image19.emf"/><Relationship Id="rId1" Type="http://schemas.openxmlformats.org/officeDocument/2006/relationships/image" Target="../media/image15.emf"/><Relationship Id="rId2" Type="http://schemas.openxmlformats.org/officeDocument/2006/relationships/image" Target="../media/image1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487B-8564-604F-991A-7A517D8BBAF3}" type="datetimeFigureOut">
              <a:rPr lang="en-US" smtClean="0"/>
              <a:t>9/10/12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962A-F6CC-F740-9CFD-C4E141CEB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487B-8564-604F-991A-7A517D8BBAF3}" type="datetimeFigureOut">
              <a:rPr lang="en-US" smtClean="0"/>
              <a:t>9/10/12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962A-F6CC-F740-9CFD-C4E141CEB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12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487B-8564-604F-991A-7A517D8BBAF3}" type="datetimeFigureOut">
              <a:rPr lang="en-US" smtClean="0"/>
              <a:t>9/10/12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962A-F6CC-F740-9CFD-C4E141CEB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2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487B-8564-604F-991A-7A517D8BBAF3}" type="datetimeFigureOut">
              <a:rPr lang="en-US" smtClean="0"/>
              <a:t>9/10/12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962A-F6CC-F740-9CFD-C4E141CEB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4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487B-8564-604F-991A-7A517D8BBAF3}" type="datetimeFigureOut">
              <a:rPr lang="en-US" smtClean="0"/>
              <a:t>9/10/12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962A-F6CC-F740-9CFD-C4E141CEB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94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487B-8564-604F-991A-7A517D8BBAF3}" type="datetimeFigureOut">
              <a:rPr lang="en-US" smtClean="0"/>
              <a:t>9/10/12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962A-F6CC-F740-9CFD-C4E141CEB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1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487B-8564-604F-991A-7A517D8BBAF3}" type="datetimeFigureOut">
              <a:rPr lang="en-US" smtClean="0"/>
              <a:t>9/10/12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962A-F6CC-F740-9CFD-C4E141CEB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48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487B-8564-604F-991A-7A517D8BBAF3}" type="datetimeFigureOut">
              <a:rPr lang="en-US" smtClean="0"/>
              <a:t>9/10/12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962A-F6CC-F740-9CFD-C4E141CEB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6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487B-8564-604F-991A-7A517D8BBAF3}" type="datetimeFigureOut">
              <a:rPr lang="en-US" smtClean="0"/>
              <a:t>9/10/12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962A-F6CC-F740-9CFD-C4E141CEB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5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487B-8564-604F-991A-7A517D8BBAF3}" type="datetimeFigureOut">
              <a:rPr lang="en-US" smtClean="0"/>
              <a:t>9/10/12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962A-F6CC-F740-9CFD-C4E141CEB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487B-8564-604F-991A-7A517D8BBAF3}" type="datetimeFigureOut">
              <a:rPr lang="en-US" smtClean="0"/>
              <a:t>9/10/12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962A-F6CC-F740-9CFD-C4E141CEB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58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7B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D487B-8564-604F-991A-7A517D8BBAF3}" type="datetimeFigureOut">
              <a:rPr lang="en-US" smtClean="0"/>
              <a:t>9/10/12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F962A-F6CC-F740-9CFD-C4E141CEB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4.emf"/><Relationship Id="rId12" Type="http://schemas.openxmlformats.org/officeDocument/2006/relationships/oleObject" Target="../embeddings/oleObject4.bin"/><Relationship Id="rId13" Type="http://schemas.openxmlformats.org/officeDocument/2006/relationships/image" Target="../media/image5.emf"/><Relationship Id="rId14" Type="http://schemas.openxmlformats.org/officeDocument/2006/relationships/oleObject" Target="../embeddings/oleObject5.bin"/><Relationship Id="rId15" Type="http://schemas.openxmlformats.org/officeDocument/2006/relationships/image" Target="../media/image6.emf"/><Relationship Id="rId16" Type="http://schemas.openxmlformats.org/officeDocument/2006/relationships/oleObject" Target="../embeddings/oleObject6.bin"/><Relationship Id="rId17" Type="http://schemas.openxmlformats.org/officeDocument/2006/relationships/image" Target="../media/image7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e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3.emf"/><Relationship Id="rId10" Type="http://schemas.openxmlformats.org/officeDocument/2006/relationships/oleObject" Target="../embeddings/Microsoft_Equation1.bin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emf"/><Relationship Id="rId12" Type="http://schemas.openxmlformats.org/officeDocument/2006/relationships/oleObject" Target="../embeddings/oleObject10.bin"/><Relationship Id="rId13" Type="http://schemas.openxmlformats.org/officeDocument/2006/relationships/image" Target="../media/image13.emf"/><Relationship Id="rId14" Type="http://schemas.openxmlformats.org/officeDocument/2006/relationships/oleObject" Target="../embeddings/oleObject11.bin"/><Relationship Id="rId15" Type="http://schemas.openxmlformats.org/officeDocument/2006/relationships/image" Target="../media/image14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4" Type="http://schemas.openxmlformats.org/officeDocument/2006/relationships/oleObject" Target="../embeddings/oleObject7.bin"/><Relationship Id="rId5" Type="http://schemas.openxmlformats.org/officeDocument/2006/relationships/image" Target="../media/image9.emf"/><Relationship Id="rId6" Type="http://schemas.openxmlformats.org/officeDocument/2006/relationships/oleObject" Target="../embeddings/oleObject8.bin"/><Relationship Id="rId7" Type="http://schemas.openxmlformats.org/officeDocument/2006/relationships/image" Target="../media/image10.emf"/><Relationship Id="rId8" Type="http://schemas.openxmlformats.org/officeDocument/2006/relationships/oleObject" Target="../embeddings/Microsoft_Equation2.bin"/><Relationship Id="rId9" Type="http://schemas.openxmlformats.org/officeDocument/2006/relationships/image" Target="../media/image11.emf"/><Relationship Id="rId10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20" Type="http://schemas.openxmlformats.org/officeDocument/2006/relationships/image" Target="../media/image21.png"/><Relationship Id="rId10" Type="http://schemas.openxmlformats.org/officeDocument/2006/relationships/image" Target="../media/image16.emf"/><Relationship Id="rId11" Type="http://schemas.openxmlformats.org/officeDocument/2006/relationships/oleObject" Target="../embeddings/Microsoft_Equation3.bin"/><Relationship Id="rId12" Type="http://schemas.openxmlformats.org/officeDocument/2006/relationships/image" Target="../media/image17.emf"/><Relationship Id="rId13" Type="http://schemas.openxmlformats.org/officeDocument/2006/relationships/oleObject" Target="../embeddings/oleObject14.bin"/><Relationship Id="rId14" Type="http://schemas.openxmlformats.org/officeDocument/2006/relationships/image" Target="../media/image18.emf"/><Relationship Id="rId15" Type="http://schemas.openxmlformats.org/officeDocument/2006/relationships/oleObject" Target="../embeddings/oleObject15.bin"/><Relationship Id="rId16" Type="http://schemas.openxmlformats.org/officeDocument/2006/relationships/image" Target="../media/image13.emf"/><Relationship Id="rId17" Type="http://schemas.openxmlformats.org/officeDocument/2006/relationships/oleObject" Target="../embeddings/oleObject16.bin"/><Relationship Id="rId18" Type="http://schemas.openxmlformats.org/officeDocument/2006/relationships/image" Target="../media/image19.emf"/><Relationship Id="rId19" Type="http://schemas.openxmlformats.org/officeDocument/2006/relationships/image" Target="../media/image20.png"/><Relationship Id="rId1" Type="http://schemas.openxmlformats.org/officeDocument/2006/relationships/vmlDrawing" Target="../drawings/vmlDrawing3.vml"/><Relationship Id="rId2" Type="http://schemas.microsoft.com/office/2007/relationships/media" Target="../media/media1.mp3"/><Relationship Id="rId3" Type="http://schemas.openxmlformats.org/officeDocument/2006/relationships/audio" Target="../media/media1.mp3"/><Relationship Id="rId4" Type="http://schemas.openxmlformats.org/officeDocument/2006/relationships/slideLayout" Target="../slideLayouts/slideLayout7.xml"/><Relationship Id="rId5" Type="http://schemas.openxmlformats.org/officeDocument/2006/relationships/audio" Target="../media/audio1.bin"/><Relationship Id="rId6" Type="http://schemas.openxmlformats.org/officeDocument/2006/relationships/image" Target="../media/image8.png"/><Relationship Id="rId7" Type="http://schemas.openxmlformats.org/officeDocument/2006/relationships/oleObject" Target="../embeddings/oleObject12.bin"/><Relationship Id="rId8" Type="http://schemas.openxmlformats.org/officeDocument/2006/relationships/image" Target="../media/image15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583970"/>
            <a:ext cx="157661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76615" y="583970"/>
            <a:ext cx="0" cy="627403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24068" y="129247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24068" y="198816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24068" y="546661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24068" y="616230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24068" y="268385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128721" y="337954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124068" y="407523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28721" y="477092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124068" y="6858000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24068" y="59678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2656" y="1081231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5</a:t>
            </a:r>
            <a:r>
              <a:rPr lang="en-US" sz="2000" dirty="0" smtClean="0"/>
              <a:t> m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432656" y="178811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10 m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432656" y="248380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15 m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432656" y="317949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20 m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432656" y="387518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25 m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432656" y="457087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30 m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432656" y="526656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35 m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432656" y="596225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40 m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432656" y="6565107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45 m</a:t>
            </a:r>
            <a:endParaRPr lang="en-US" sz="2000" dirty="0"/>
          </a:p>
        </p:txBody>
      </p:sp>
      <p:pic>
        <p:nvPicPr>
          <p:cNvPr id="4" name="Picture 3" descr="coyote.ps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0"/>
            <a:ext cx="475828" cy="5839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44053" y="2201"/>
            <a:ext cx="1810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= +9.8 m/s</a:t>
            </a:r>
            <a:r>
              <a:rPr lang="en-US" sz="2400" baseline="30000" dirty="0" smtClean="0"/>
              <a:t>2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4115462" y="728617"/>
            <a:ext cx="1810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400" baseline="-25000" dirty="0"/>
              <a:t>0</a:t>
            </a:r>
            <a:r>
              <a:rPr lang="en-US" sz="2400" dirty="0" smtClean="0"/>
              <a:t> = 0 m/s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5744053" y="708507"/>
            <a:ext cx="3073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Find v and y at t = 1 s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115462" y="2201"/>
            <a:ext cx="1263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0 m</a:t>
            </a:r>
            <a:endParaRPr lang="en-US" sz="2400" dirty="0"/>
          </a:p>
        </p:txBody>
      </p:sp>
      <p:grpSp>
        <p:nvGrpSpPr>
          <p:cNvPr id="46" name="Group 45"/>
          <p:cNvGrpSpPr/>
          <p:nvPr/>
        </p:nvGrpSpPr>
        <p:grpSpPr>
          <a:xfrm>
            <a:off x="1124068" y="583970"/>
            <a:ext cx="586876" cy="497261"/>
            <a:chOff x="1124068" y="583970"/>
            <a:chExt cx="586876" cy="497261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1576615" y="583970"/>
              <a:ext cx="0" cy="497261"/>
            </a:xfrm>
            <a:prstGeom prst="straightConnector1">
              <a:avLst/>
            </a:prstGeom>
            <a:ln>
              <a:solidFill>
                <a:srgbClr val="000000"/>
              </a:solidFill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124068" y="648903"/>
              <a:ext cx="5868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+y</a:t>
              </a:r>
              <a:endParaRPr lang="en-US" sz="2000" dirty="0"/>
            </a:p>
          </p:txBody>
        </p:sp>
      </p:grp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402424"/>
              </p:ext>
            </p:extLst>
          </p:nvPr>
        </p:nvGraphicFramePr>
        <p:xfrm>
          <a:off x="3477720" y="1292477"/>
          <a:ext cx="5340154" cy="566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Equation" r:id="rId4" imgW="2273300" imgH="241300" progId="Equation.3">
                  <p:embed/>
                </p:oleObj>
              </mc:Choice>
              <mc:Fallback>
                <p:oleObj name="Equation" r:id="rId4" imgW="2273300" imgH="241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77720" y="1292477"/>
                        <a:ext cx="5340154" cy="5668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17406"/>
              </p:ext>
            </p:extLst>
          </p:nvPr>
        </p:nvGraphicFramePr>
        <p:xfrm>
          <a:off x="3526527" y="1949303"/>
          <a:ext cx="7747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6" imgW="330200" imgH="203200" progId="Equation.3">
                  <p:embed/>
                </p:oleObj>
              </mc:Choice>
              <mc:Fallback>
                <p:oleObj name="Equation" r:id="rId6" imgW="330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26527" y="1949303"/>
                        <a:ext cx="774700" cy="477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2735515" y="2473351"/>
            <a:ext cx="61292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Coyote was not going 9.8 m/s during the entire first second, use average velocity</a:t>
            </a:r>
            <a:endParaRPr lang="en-US" sz="2400" dirty="0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917744"/>
              </p:ext>
            </p:extLst>
          </p:nvPr>
        </p:nvGraphicFramePr>
        <p:xfrm>
          <a:off x="2967038" y="3412426"/>
          <a:ext cx="4743450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8" imgW="2019300" imgH="393700" progId="Equation.3">
                  <p:embed/>
                </p:oleObj>
              </mc:Choice>
              <mc:Fallback>
                <p:oleObj name="Equation" r:id="rId8" imgW="20193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67038" y="3412426"/>
                        <a:ext cx="4743450" cy="925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8047574"/>
              </p:ext>
            </p:extLst>
          </p:nvPr>
        </p:nvGraphicFramePr>
        <p:xfrm>
          <a:off x="2132807" y="4565353"/>
          <a:ext cx="1490662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Equation" r:id="rId10" imgW="635000" imgH="393700" progId="Equation.3">
                  <p:embed/>
                </p:oleObj>
              </mc:Choice>
              <mc:Fallback>
                <p:oleObj name="Equation" r:id="rId10" imgW="6350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32807" y="4565353"/>
                        <a:ext cx="1490662" cy="925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865525"/>
              </p:ext>
            </p:extLst>
          </p:nvPr>
        </p:nvGraphicFramePr>
        <p:xfrm>
          <a:off x="4102119" y="4758562"/>
          <a:ext cx="49196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12" imgW="2095500" imgH="215900" progId="Equation.3">
                  <p:embed/>
                </p:oleObj>
              </mc:Choice>
              <mc:Fallback>
                <p:oleObj name="Equation" r:id="rId12" imgW="20955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102119" y="4758562"/>
                        <a:ext cx="4919662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" name="Picture 39" descr="coyote.ps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708507"/>
            <a:ext cx="475828" cy="583970"/>
          </a:xfrm>
          <a:prstGeom prst="rect">
            <a:avLst/>
          </a:prstGeom>
        </p:spPr>
      </p:pic>
      <p:cxnSp>
        <p:nvCxnSpPr>
          <p:cNvPr id="41" name="Straight Arrow Connector 40"/>
          <p:cNvCxnSpPr/>
          <p:nvPr/>
        </p:nvCxnSpPr>
        <p:spPr>
          <a:xfrm>
            <a:off x="2619511" y="821832"/>
            <a:ext cx="0" cy="497261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645616" y="848958"/>
            <a:ext cx="1810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9.8 m/s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4102119" y="570008"/>
            <a:ext cx="47157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Free fall acceleration is always down, if down is positive then so is acceleration, if up is positive, then acceleration is negative</a:t>
            </a:r>
            <a:endParaRPr lang="en-US" sz="2400" dirty="0"/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440136"/>
              </p:ext>
            </p:extLst>
          </p:nvPr>
        </p:nvGraphicFramePr>
        <p:xfrm>
          <a:off x="4632971" y="1949303"/>
          <a:ext cx="149225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quation" r:id="rId14" imgW="635000" imgH="177800" progId="Equation.3">
                  <p:embed/>
                </p:oleObj>
              </mc:Choice>
              <mc:Fallback>
                <p:oleObj name="Equation" r:id="rId14" imgW="6350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632971" y="1949303"/>
                        <a:ext cx="1492250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495836"/>
              </p:ext>
            </p:extLst>
          </p:nvPr>
        </p:nvGraphicFramePr>
        <p:xfrm>
          <a:off x="6540085" y="1949303"/>
          <a:ext cx="71596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16" imgW="304800" imgH="177800" progId="Equation.3">
                  <p:embed/>
                </p:oleObj>
              </mc:Choice>
              <mc:Fallback>
                <p:oleObj name="Equation" r:id="rId16" imgW="3048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540085" y="1949303"/>
                        <a:ext cx="715963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7192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0" grpId="0"/>
      <p:bldP spid="31" grpId="0"/>
      <p:bldP spid="32" grpId="0"/>
      <p:bldP spid="36" grpId="0"/>
      <p:bldP spid="42" grpId="0"/>
      <p:bldP spid="43" grpId="0"/>
      <p:bldP spid="4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583970"/>
            <a:ext cx="157661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76615" y="583970"/>
            <a:ext cx="0" cy="627403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24068" y="129247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24068" y="198816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24068" y="546661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24068" y="616230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24068" y="268385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128721" y="337954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124068" y="407523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28721" y="477092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124068" y="6858000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24068" y="59678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2656" y="1081231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5</a:t>
            </a:r>
            <a:r>
              <a:rPr lang="en-US" sz="2000" dirty="0" smtClean="0"/>
              <a:t> m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432656" y="178811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10 m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432656" y="248380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15 m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432656" y="317949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20 m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432656" y="387518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25 m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432656" y="457087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30 m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432656" y="526656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35 m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432656" y="596225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40 m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432656" y="6565107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45 m</a:t>
            </a:r>
            <a:endParaRPr lang="en-US" sz="2000" dirty="0"/>
          </a:p>
        </p:txBody>
      </p:sp>
      <p:pic>
        <p:nvPicPr>
          <p:cNvPr id="4" name="Picture 3" descr="coyote.ps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0"/>
            <a:ext cx="475828" cy="5839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44053" y="2201"/>
            <a:ext cx="1810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= 9.8 m/s</a:t>
            </a:r>
            <a:r>
              <a:rPr lang="en-US" sz="2400" baseline="30000" dirty="0" smtClean="0"/>
              <a:t>2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4115462" y="619566"/>
            <a:ext cx="1810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400" baseline="-25000" dirty="0"/>
              <a:t>0</a:t>
            </a:r>
            <a:r>
              <a:rPr lang="en-US" sz="2400" dirty="0" smtClean="0"/>
              <a:t> = 0 m/s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5744053" y="599456"/>
            <a:ext cx="3073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Find v and y at t = 2 s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115462" y="2201"/>
            <a:ext cx="1263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0 m</a:t>
            </a:r>
            <a:endParaRPr lang="en-US" sz="24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576615" y="583970"/>
            <a:ext cx="0" cy="497261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124068" y="648903"/>
            <a:ext cx="586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+y</a:t>
            </a:r>
            <a:endParaRPr lang="en-US" sz="2000" dirty="0"/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638200"/>
              </p:ext>
            </p:extLst>
          </p:nvPr>
        </p:nvGraphicFramePr>
        <p:xfrm>
          <a:off x="3359150" y="1292225"/>
          <a:ext cx="5578475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4" imgW="2374900" imgH="241300" progId="Equation.3">
                  <p:embed/>
                </p:oleObj>
              </mc:Choice>
              <mc:Fallback>
                <p:oleObj name="Equation" r:id="rId4" imgW="2374900" imgH="241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59150" y="1292225"/>
                        <a:ext cx="5578475" cy="566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992379"/>
              </p:ext>
            </p:extLst>
          </p:nvPr>
        </p:nvGraphicFramePr>
        <p:xfrm>
          <a:off x="3832343" y="1990212"/>
          <a:ext cx="4892675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6" imgW="2082800" imgH="393700" progId="Equation.3">
                  <p:embed/>
                </p:oleObj>
              </mc:Choice>
              <mc:Fallback>
                <p:oleObj name="Equation" r:id="rId6" imgW="20828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32343" y="1990212"/>
                        <a:ext cx="4892675" cy="925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464678"/>
              </p:ext>
            </p:extLst>
          </p:nvPr>
        </p:nvGraphicFramePr>
        <p:xfrm>
          <a:off x="5379096" y="3031306"/>
          <a:ext cx="1490662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8" imgW="635000" imgH="393700" progId="Equation.3">
                  <p:embed/>
                </p:oleObj>
              </mc:Choice>
              <mc:Fallback>
                <p:oleObj name="Equation" r:id="rId8" imgW="6350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79096" y="3031306"/>
                        <a:ext cx="1490662" cy="925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056768"/>
              </p:ext>
            </p:extLst>
          </p:nvPr>
        </p:nvGraphicFramePr>
        <p:xfrm>
          <a:off x="3625968" y="4136125"/>
          <a:ext cx="50990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10" imgW="2171700" imgH="215900" progId="Equation.3">
                  <p:embed/>
                </p:oleObj>
              </mc:Choice>
              <mc:Fallback>
                <p:oleObj name="Equation" r:id="rId10" imgW="21717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625968" y="4136125"/>
                        <a:ext cx="509905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" name="Picture 39" descr="coyote.ps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708507"/>
            <a:ext cx="475828" cy="583970"/>
          </a:xfrm>
          <a:prstGeom prst="rect">
            <a:avLst/>
          </a:prstGeom>
        </p:spPr>
      </p:pic>
      <p:cxnSp>
        <p:nvCxnSpPr>
          <p:cNvPr id="41" name="Straight Arrow Connector 40"/>
          <p:cNvCxnSpPr/>
          <p:nvPr/>
        </p:nvCxnSpPr>
        <p:spPr>
          <a:xfrm>
            <a:off x="2619511" y="821832"/>
            <a:ext cx="0" cy="497261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645616" y="848958"/>
            <a:ext cx="1810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9.8 m/s</a:t>
            </a:r>
            <a:endParaRPr lang="en-US" sz="2000" dirty="0"/>
          </a:p>
        </p:txBody>
      </p:sp>
      <p:pic>
        <p:nvPicPr>
          <p:cNvPr id="43" name="Picture 42" descr="coyote.ps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2800244"/>
            <a:ext cx="475828" cy="583970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2616420" y="2971957"/>
            <a:ext cx="1810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19.6 m/s</a:t>
            </a:r>
            <a:endParaRPr lang="en-US" sz="2000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2573953" y="2934155"/>
            <a:ext cx="0" cy="497261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271149" y="4833405"/>
            <a:ext cx="688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Or:</a:t>
            </a:r>
            <a:endParaRPr lang="en-US" sz="2800" dirty="0"/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563979"/>
              </p:ext>
            </p:extLst>
          </p:nvPr>
        </p:nvGraphicFramePr>
        <p:xfrm>
          <a:off x="4613580" y="4718050"/>
          <a:ext cx="262413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12" imgW="1117600" imgH="393700" progId="Equation.3">
                  <p:embed/>
                </p:oleObj>
              </mc:Choice>
              <mc:Fallback>
                <p:oleObj name="Equation" r:id="rId12" imgW="11176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13580" y="4718050"/>
                        <a:ext cx="2624137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215286"/>
              </p:ext>
            </p:extLst>
          </p:nvPr>
        </p:nvGraphicFramePr>
        <p:xfrm>
          <a:off x="3271149" y="5638007"/>
          <a:ext cx="554672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Equation" r:id="rId14" imgW="2362200" imgH="393700" progId="Equation.3">
                  <p:embed/>
                </p:oleObj>
              </mc:Choice>
              <mc:Fallback>
                <p:oleObj name="Equation" r:id="rId14" imgW="23622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71149" y="5638007"/>
                        <a:ext cx="5546725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4012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45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583970"/>
            <a:ext cx="157661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76615" y="583970"/>
            <a:ext cx="0" cy="627403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24068" y="129247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24068" y="198816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24068" y="546661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24068" y="616230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24068" y="268385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128721" y="337954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124068" y="407523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28721" y="477092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124068" y="6858000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24068" y="59678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2656" y="1081231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5</a:t>
            </a:r>
            <a:r>
              <a:rPr lang="en-US" sz="2000" dirty="0" smtClean="0"/>
              <a:t> m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432656" y="178811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10 m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432656" y="248380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15 m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432656" y="317949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20 m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432656" y="387518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25 m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432656" y="457087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30 m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432656" y="526656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35 m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432656" y="596225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40 m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432656" y="6565107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45 m</a:t>
            </a:r>
            <a:endParaRPr lang="en-US" sz="2000" dirty="0"/>
          </a:p>
        </p:txBody>
      </p:sp>
      <p:pic>
        <p:nvPicPr>
          <p:cNvPr id="4" name="Picture 3" descr="coyote.psd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0"/>
            <a:ext cx="475828" cy="5839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44053" y="2201"/>
            <a:ext cx="1810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= 9.8 m/s</a:t>
            </a:r>
            <a:r>
              <a:rPr lang="en-US" sz="2400" baseline="30000" dirty="0" smtClean="0"/>
              <a:t>2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4115462" y="619566"/>
            <a:ext cx="1810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400" baseline="-25000" dirty="0"/>
              <a:t>0</a:t>
            </a:r>
            <a:r>
              <a:rPr lang="en-US" sz="2400" dirty="0" smtClean="0"/>
              <a:t> = 0 m/s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5744053" y="599456"/>
            <a:ext cx="3073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Find v and y at t = 3 s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115462" y="2201"/>
            <a:ext cx="1263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0 m</a:t>
            </a:r>
            <a:endParaRPr lang="en-US" sz="24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576615" y="583970"/>
            <a:ext cx="0" cy="497261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124068" y="648903"/>
            <a:ext cx="586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+y</a:t>
            </a:r>
            <a:endParaRPr lang="en-US" sz="2000" dirty="0"/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511178"/>
              </p:ext>
            </p:extLst>
          </p:nvPr>
        </p:nvGraphicFramePr>
        <p:xfrm>
          <a:off x="3359150" y="1292225"/>
          <a:ext cx="5578475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7" imgW="2374900" imgH="241300" progId="Equation.3">
                  <p:embed/>
                </p:oleObj>
              </mc:Choice>
              <mc:Fallback>
                <p:oleObj name="Equation" r:id="rId7" imgW="2374900" imgH="241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59150" y="1292225"/>
                        <a:ext cx="5578475" cy="566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375570"/>
              </p:ext>
            </p:extLst>
          </p:nvPr>
        </p:nvGraphicFramePr>
        <p:xfrm>
          <a:off x="3743325" y="1990725"/>
          <a:ext cx="5072063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name="Equation" r:id="rId9" imgW="2159000" imgH="393700" progId="Equation.3">
                  <p:embed/>
                </p:oleObj>
              </mc:Choice>
              <mc:Fallback>
                <p:oleObj name="Equation" r:id="rId9" imgW="21590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43325" y="1990725"/>
                        <a:ext cx="5072063" cy="925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820865"/>
              </p:ext>
            </p:extLst>
          </p:nvPr>
        </p:nvGraphicFramePr>
        <p:xfrm>
          <a:off x="5379096" y="3031306"/>
          <a:ext cx="1490662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Equation" r:id="rId11" imgW="635000" imgH="393700" progId="Equation.3">
                  <p:embed/>
                </p:oleObj>
              </mc:Choice>
              <mc:Fallback>
                <p:oleObj name="Equation" r:id="rId11" imgW="6350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379096" y="3031306"/>
                        <a:ext cx="1490662" cy="925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750516"/>
              </p:ext>
            </p:extLst>
          </p:nvPr>
        </p:nvGraphicFramePr>
        <p:xfrm>
          <a:off x="3565525" y="4135438"/>
          <a:ext cx="5219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Equation" r:id="rId13" imgW="2222500" imgH="215900" progId="Equation.3">
                  <p:embed/>
                </p:oleObj>
              </mc:Choice>
              <mc:Fallback>
                <p:oleObj name="Equation" r:id="rId13" imgW="22225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565525" y="4135438"/>
                        <a:ext cx="52197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" name="Picture 39" descr="coyote.psd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708507"/>
            <a:ext cx="475828" cy="583970"/>
          </a:xfrm>
          <a:prstGeom prst="rect">
            <a:avLst/>
          </a:prstGeom>
        </p:spPr>
      </p:pic>
      <p:cxnSp>
        <p:nvCxnSpPr>
          <p:cNvPr id="41" name="Straight Arrow Connector 40"/>
          <p:cNvCxnSpPr/>
          <p:nvPr/>
        </p:nvCxnSpPr>
        <p:spPr>
          <a:xfrm>
            <a:off x="2619511" y="821832"/>
            <a:ext cx="0" cy="497261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645616" y="848958"/>
            <a:ext cx="1810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9.8 m/s</a:t>
            </a:r>
            <a:endParaRPr lang="en-US" sz="2000" dirty="0"/>
          </a:p>
        </p:txBody>
      </p:sp>
      <p:pic>
        <p:nvPicPr>
          <p:cNvPr id="43" name="Picture 42" descr="coyote.psd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2800244"/>
            <a:ext cx="475828" cy="583970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2616420" y="2971957"/>
            <a:ext cx="1810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19.6 m/s</a:t>
            </a:r>
            <a:endParaRPr lang="en-US" sz="2000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2573953" y="2934155"/>
            <a:ext cx="0" cy="497261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271149" y="4833405"/>
            <a:ext cx="688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Or:</a:t>
            </a:r>
            <a:endParaRPr lang="en-US" sz="2800" dirty="0"/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688575"/>
              </p:ext>
            </p:extLst>
          </p:nvPr>
        </p:nvGraphicFramePr>
        <p:xfrm>
          <a:off x="4613580" y="4629932"/>
          <a:ext cx="262413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Equation" r:id="rId15" imgW="1117600" imgH="393700" progId="Equation.3">
                  <p:embed/>
                </p:oleObj>
              </mc:Choice>
              <mc:Fallback>
                <p:oleObj name="Equation" r:id="rId15" imgW="11176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613580" y="4629932"/>
                        <a:ext cx="2624137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685170"/>
              </p:ext>
            </p:extLst>
          </p:nvPr>
        </p:nvGraphicFramePr>
        <p:xfrm>
          <a:off x="3286125" y="5536695"/>
          <a:ext cx="551656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Equation" r:id="rId17" imgW="2349500" imgH="393700" progId="Equation.3">
                  <p:embed/>
                </p:oleObj>
              </mc:Choice>
              <mc:Fallback>
                <p:oleObj name="Equation" r:id="rId17" imgW="23495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286125" y="5536695"/>
                        <a:ext cx="5516563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4" name="Picture 43" descr="coyote.psd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6193249"/>
            <a:ext cx="475828" cy="583970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2573953" y="6362362"/>
            <a:ext cx="2657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29.4 m/s = 66 mph!</a:t>
            </a:r>
            <a:endParaRPr lang="en-US" sz="20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531486" y="6324560"/>
            <a:ext cx="0" cy="497261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1987259" y="5666672"/>
            <a:ext cx="756015" cy="821879"/>
            <a:chOff x="1987259" y="4401595"/>
            <a:chExt cx="756015" cy="821879"/>
          </a:xfrm>
        </p:grpSpPr>
        <p:sp>
          <p:nvSpPr>
            <p:cNvPr id="3" name="TextBox 2"/>
            <p:cNvSpPr txBox="1"/>
            <p:nvPr/>
          </p:nvSpPr>
          <p:spPr>
            <a:xfrm>
              <a:off x="1987259" y="4401595"/>
              <a:ext cx="756015" cy="369332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HELP!</a:t>
              </a:r>
              <a:endParaRPr lang="en-US" dirty="0"/>
            </a:p>
          </p:txBody>
        </p:sp>
        <p:cxnSp>
          <p:nvCxnSpPr>
            <p:cNvPr id="52" name="Straight Connector 51"/>
            <p:cNvCxnSpPr/>
            <p:nvPr/>
          </p:nvCxnSpPr>
          <p:spPr>
            <a:xfrm rot="5400000">
              <a:off x="2138993" y="4997201"/>
              <a:ext cx="452547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6" name="Picture 35" descr="MushroomCloud.psd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179" y="4917185"/>
            <a:ext cx="1382097" cy="1940817"/>
          </a:xfrm>
          <a:prstGeom prst="rect">
            <a:avLst/>
          </a:prstGeom>
        </p:spPr>
      </p:pic>
      <p:pic>
        <p:nvPicPr>
          <p:cNvPr id="53" name="Bomb_Exploding-Sound_Explorer-68256487.mp3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2140525" y="3956818"/>
            <a:ext cx="541080" cy="54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035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sio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6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3"/>
                </p:tgtEl>
              </p:cMediaNode>
            </p:audio>
          </p:childTnLst>
        </p:cTn>
      </p:par>
    </p:tnLst>
    <p:bldLst>
      <p:bldP spid="31" grpId="0"/>
      <p:bldP spid="47" grpId="0"/>
      <p:bldP spid="50" grpId="0"/>
      <p:bldP spid="5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583970"/>
            <a:ext cx="157661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76615" y="583970"/>
            <a:ext cx="0" cy="627403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24068" y="129247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24068" y="198816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24068" y="546661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24068" y="616230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24068" y="268385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128721" y="337954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124068" y="407523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28721" y="477092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124068" y="6858000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24068" y="596787"/>
            <a:ext cx="4525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2656" y="1081231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5</a:t>
            </a:r>
            <a:r>
              <a:rPr lang="en-US" sz="2000" dirty="0" smtClean="0"/>
              <a:t> m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432656" y="178811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10 m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432656" y="248380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15 m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432656" y="317949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20 m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432656" y="387518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25 m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432656" y="457087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30 m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432656" y="526656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35 m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432656" y="5962252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40 m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432656" y="6565107"/>
            <a:ext cx="7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45 m</a:t>
            </a:r>
            <a:endParaRPr lang="en-US" sz="2000" dirty="0"/>
          </a:p>
        </p:txBody>
      </p:sp>
      <p:pic>
        <p:nvPicPr>
          <p:cNvPr id="4" name="Picture 3" descr="coyote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0"/>
            <a:ext cx="475828" cy="5839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44053" y="2201"/>
            <a:ext cx="1810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= 9.8 m/s</a:t>
            </a:r>
            <a:r>
              <a:rPr lang="en-US" sz="2400" baseline="30000" dirty="0" smtClean="0"/>
              <a:t>2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4115462" y="619566"/>
            <a:ext cx="1810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400" baseline="-25000" dirty="0"/>
              <a:t>0</a:t>
            </a:r>
            <a:r>
              <a:rPr lang="en-US" sz="2400" dirty="0" smtClean="0"/>
              <a:t> = 0 m/s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4115462" y="1341321"/>
            <a:ext cx="4397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Can you find v and y at t = 4 s ?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115462" y="2201"/>
            <a:ext cx="1263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0 m</a:t>
            </a:r>
            <a:endParaRPr lang="en-US" sz="24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576615" y="583970"/>
            <a:ext cx="0" cy="497261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124068" y="648903"/>
            <a:ext cx="586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+y</a:t>
            </a:r>
            <a:endParaRPr lang="en-US" sz="2000" dirty="0"/>
          </a:p>
        </p:txBody>
      </p:sp>
      <p:pic>
        <p:nvPicPr>
          <p:cNvPr id="40" name="Picture 39" descr="coyote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708507"/>
            <a:ext cx="475828" cy="583970"/>
          </a:xfrm>
          <a:prstGeom prst="rect">
            <a:avLst/>
          </a:prstGeom>
        </p:spPr>
      </p:pic>
      <p:cxnSp>
        <p:nvCxnSpPr>
          <p:cNvPr id="41" name="Straight Arrow Connector 40"/>
          <p:cNvCxnSpPr/>
          <p:nvPr/>
        </p:nvCxnSpPr>
        <p:spPr>
          <a:xfrm>
            <a:off x="2619511" y="821832"/>
            <a:ext cx="0" cy="497261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645616" y="848958"/>
            <a:ext cx="1810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9.8 m/s</a:t>
            </a:r>
            <a:endParaRPr lang="en-US" sz="2000" dirty="0"/>
          </a:p>
        </p:txBody>
      </p:sp>
      <p:pic>
        <p:nvPicPr>
          <p:cNvPr id="43" name="Picture 42" descr="coyote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2800244"/>
            <a:ext cx="475828" cy="583970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2616420" y="2971957"/>
            <a:ext cx="1810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19.6 m/s</a:t>
            </a:r>
            <a:endParaRPr lang="en-US" sz="2000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2573953" y="2934155"/>
            <a:ext cx="0" cy="497261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4" name="Picture 43" descr="coyote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35237" y="6193249"/>
            <a:ext cx="475828" cy="583970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2573953" y="6362362"/>
            <a:ext cx="17050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29.4 m/s</a:t>
            </a:r>
            <a:endParaRPr lang="en-US" sz="20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531486" y="6324560"/>
            <a:ext cx="0" cy="497261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115462" y="2510292"/>
            <a:ext cx="5276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Can you find t and y when v = 25 m/s?</a:t>
            </a:r>
            <a:endParaRPr lang="en-US" sz="2400" dirty="0"/>
          </a:p>
        </p:txBody>
      </p:sp>
      <p:sp>
        <p:nvSpPr>
          <p:cNvPr id="55" name="TextBox 54"/>
          <p:cNvSpPr txBox="1"/>
          <p:nvPr/>
        </p:nvSpPr>
        <p:spPr>
          <a:xfrm>
            <a:off x="4115462" y="3644349"/>
            <a:ext cx="5276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Can you find t and v when y = 10 m?</a:t>
            </a:r>
            <a:endParaRPr lang="en-US" sz="2400" dirty="0"/>
          </a:p>
        </p:txBody>
      </p:sp>
      <p:sp>
        <p:nvSpPr>
          <p:cNvPr id="56" name="TextBox 55"/>
          <p:cNvSpPr txBox="1"/>
          <p:nvPr/>
        </p:nvSpPr>
        <p:spPr>
          <a:xfrm>
            <a:off x="4722964" y="3117937"/>
            <a:ext cx="2831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 = 2.55 s, y = 31.9 m</a:t>
            </a:r>
            <a:endParaRPr lang="en-US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4875363" y="1957389"/>
            <a:ext cx="3395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</a:t>
            </a:r>
            <a:r>
              <a:rPr lang="en-US" sz="2400" dirty="0" smtClean="0"/>
              <a:t> = 39.2 m/s, y = 78.4 m</a:t>
            </a:r>
            <a:endParaRPr lang="en-US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4807777" y="4295003"/>
            <a:ext cx="2831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 = 1.43 s, v = 14 m/s</a:t>
            </a:r>
            <a:endParaRPr lang="en-US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4875363" y="2943452"/>
            <a:ext cx="2594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 Peeking, solve it yourself first!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4960177" y="4140862"/>
            <a:ext cx="2594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 Peeking, solve it yourself first!</a:t>
            </a:r>
            <a:endParaRPr lang="en-US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4960177" y="1762795"/>
            <a:ext cx="2594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 Peeking, solve it yourself first!</a:t>
            </a:r>
            <a:endParaRPr lang="en-US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4426607" y="5173194"/>
            <a:ext cx="3355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Nice Job, take a break.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67543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54" grpId="0"/>
      <p:bldP spid="55" grpId="0"/>
      <p:bldP spid="56" grpId="0"/>
      <p:bldP spid="57" grpId="0"/>
      <p:bldP spid="58" grpId="0"/>
      <p:bldP spid="59" grpId="0"/>
      <p:bldP spid="59" grpId="1"/>
      <p:bldP spid="60" grpId="0"/>
      <p:bldP spid="60" grpId="1"/>
      <p:bldP spid="61" grpId="0"/>
      <p:bldP spid="61" grpId="1"/>
      <p:bldP spid="6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378</Words>
  <Application>Microsoft Macintosh PowerPoint</Application>
  <PresentationFormat>On-screen Show (4:3)</PresentationFormat>
  <Paragraphs>79</Paragraphs>
  <Slides>4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Equation</vt:lpstr>
      <vt:lpstr>Microsoft Equation</vt:lpstr>
      <vt:lpstr>PowerPoint Presentation</vt:lpstr>
      <vt:lpstr>PowerPoint Presentation</vt:lpstr>
      <vt:lpstr>PowerPoint Presentation</vt:lpstr>
      <vt:lpstr>PowerPoint Presentation</vt:lpstr>
    </vt:vector>
  </TitlesOfParts>
  <Company>Los Gatos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Burns</dc:creator>
  <cp:lastModifiedBy>Rooz</cp:lastModifiedBy>
  <cp:revision>17</cp:revision>
  <dcterms:created xsi:type="dcterms:W3CDTF">2012-09-09T16:52:54Z</dcterms:created>
  <dcterms:modified xsi:type="dcterms:W3CDTF">2012-09-10T16:19:10Z</dcterms:modified>
</cp:coreProperties>
</file>